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00" r:id="rId3"/>
    <p:sldMasterId id="2147483742" r:id="rId4"/>
  </p:sldMasterIdLst>
  <p:notesMasterIdLst>
    <p:notesMasterId r:id="rId30"/>
  </p:notesMasterIdLst>
  <p:handoutMasterIdLst>
    <p:handoutMasterId r:id="rId31"/>
  </p:handoutMasterIdLst>
  <p:sldIdLst>
    <p:sldId id="516" r:id="rId5"/>
    <p:sldId id="295" r:id="rId6"/>
    <p:sldId id="271" r:id="rId7"/>
    <p:sldId id="297" r:id="rId8"/>
    <p:sldId id="284" r:id="rId9"/>
    <p:sldId id="272" r:id="rId10"/>
    <p:sldId id="507" r:id="rId11"/>
    <p:sldId id="531" r:id="rId12"/>
    <p:sldId id="267" r:id="rId13"/>
    <p:sldId id="308" r:id="rId14"/>
    <p:sldId id="530" r:id="rId15"/>
    <p:sldId id="510" r:id="rId16"/>
    <p:sldId id="300" r:id="rId17"/>
    <p:sldId id="266" r:id="rId18"/>
    <p:sldId id="525" r:id="rId19"/>
    <p:sldId id="517" r:id="rId20"/>
    <p:sldId id="519" r:id="rId21"/>
    <p:sldId id="520" r:id="rId22"/>
    <p:sldId id="521" r:id="rId23"/>
    <p:sldId id="522" r:id="rId24"/>
    <p:sldId id="523" r:id="rId25"/>
    <p:sldId id="528" r:id="rId26"/>
    <p:sldId id="306" r:id="rId27"/>
    <p:sldId id="258" r:id="rId28"/>
    <p:sldId id="532"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7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48" autoAdjust="0"/>
    <p:restoredTop sz="94626"/>
  </p:normalViewPr>
  <p:slideViewPr>
    <p:cSldViewPr>
      <p:cViewPr varScale="1">
        <p:scale>
          <a:sx n="96" d="100"/>
          <a:sy n="96" d="100"/>
        </p:scale>
        <p:origin x="1096" y="6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2B10CD-9DB0-D346-8FFA-B9EECEF7F18A}" type="doc">
      <dgm:prSet loTypeId="urn:microsoft.com/office/officeart/2005/8/layout/hProcess11" loCatId="" qsTypeId="urn:microsoft.com/office/officeart/2005/8/quickstyle/simple1" qsCatId="simple" csTypeId="urn:microsoft.com/office/officeart/2005/8/colors/accent1_2" csCatId="accent1" phldr="1"/>
      <dgm:spPr/>
      <dgm:t>
        <a:bodyPr/>
        <a:lstStyle/>
        <a:p>
          <a:endParaRPr lang="en-US"/>
        </a:p>
      </dgm:t>
    </dgm:pt>
    <dgm:pt modelId="{CAED849B-71BA-1842-9877-D76837904830}">
      <dgm:prSet phldrT="[Text]" custT="1"/>
      <dgm:spPr/>
      <dgm:t>
        <a:bodyPr/>
        <a:lstStyle/>
        <a:p>
          <a:r>
            <a:rPr lang="en-US" sz="1600" i="0" dirty="0"/>
            <a:t>10th</a:t>
          </a:r>
          <a:r>
            <a:rPr lang="en-US" sz="1600" i="1" dirty="0"/>
            <a:t> MMY</a:t>
          </a:r>
        </a:p>
      </dgm:t>
    </dgm:pt>
    <dgm:pt modelId="{92409A98-113C-BC49-B208-83A50BEF39DC}" type="parTrans" cxnId="{DBF62F8D-FBE4-6648-9368-9B33F18202E5}">
      <dgm:prSet/>
      <dgm:spPr/>
      <dgm:t>
        <a:bodyPr/>
        <a:lstStyle/>
        <a:p>
          <a:endParaRPr lang="en-US"/>
        </a:p>
      </dgm:t>
    </dgm:pt>
    <dgm:pt modelId="{D7E90663-FE16-5E44-B935-C15DBE3A386F}" type="sibTrans" cxnId="{DBF62F8D-FBE4-6648-9368-9B33F18202E5}">
      <dgm:prSet/>
      <dgm:spPr/>
      <dgm:t>
        <a:bodyPr/>
        <a:lstStyle/>
        <a:p>
          <a:endParaRPr lang="en-US"/>
        </a:p>
      </dgm:t>
    </dgm:pt>
    <dgm:pt modelId="{5ED013AF-721F-044C-B261-BCB6DD1CB598}">
      <dgm:prSet phldrT="[Text]" custT="1"/>
      <dgm:spPr/>
      <dgm:t>
        <a:bodyPr/>
        <a:lstStyle/>
        <a:p>
          <a:r>
            <a:rPr lang="en-US" sz="1600" i="0" dirty="0"/>
            <a:t>11th</a:t>
          </a:r>
          <a:r>
            <a:rPr lang="en-US" sz="1600" i="1" dirty="0"/>
            <a:t> MMY</a:t>
          </a:r>
        </a:p>
      </dgm:t>
    </dgm:pt>
    <dgm:pt modelId="{6AE6D06B-5A3E-5142-A9CC-1AD7E88A37A1}" type="parTrans" cxnId="{595B2EA7-3F83-B04D-85CC-1D65C8F3A194}">
      <dgm:prSet/>
      <dgm:spPr/>
      <dgm:t>
        <a:bodyPr/>
        <a:lstStyle/>
        <a:p>
          <a:endParaRPr lang="en-US"/>
        </a:p>
      </dgm:t>
    </dgm:pt>
    <dgm:pt modelId="{C6C6DD62-C240-9942-9786-E6946BEAC792}" type="sibTrans" cxnId="{595B2EA7-3F83-B04D-85CC-1D65C8F3A194}">
      <dgm:prSet/>
      <dgm:spPr/>
      <dgm:t>
        <a:bodyPr/>
        <a:lstStyle/>
        <a:p>
          <a:endParaRPr lang="en-US"/>
        </a:p>
      </dgm:t>
    </dgm:pt>
    <dgm:pt modelId="{FC6B435A-5906-A844-BA5A-9EB6503F1CEB}">
      <dgm:prSet phldrT="[Text]" custT="1"/>
      <dgm:spPr/>
      <dgm:t>
        <a:bodyPr/>
        <a:lstStyle/>
        <a:p>
          <a:r>
            <a:rPr lang="en-US" sz="1600" dirty="0"/>
            <a:t>12th </a:t>
          </a:r>
          <a:r>
            <a:rPr lang="en-US" sz="1600" i="1" dirty="0"/>
            <a:t>MMY</a:t>
          </a:r>
        </a:p>
      </dgm:t>
    </dgm:pt>
    <dgm:pt modelId="{6A4EF65E-87D7-6F43-BADF-203B071982FF}" type="parTrans" cxnId="{5AF7BB95-8027-E84A-9C34-F00033EA800D}">
      <dgm:prSet/>
      <dgm:spPr/>
      <dgm:t>
        <a:bodyPr/>
        <a:lstStyle/>
        <a:p>
          <a:endParaRPr lang="en-US"/>
        </a:p>
      </dgm:t>
    </dgm:pt>
    <dgm:pt modelId="{93AA8EFE-8D4C-1F48-9F0C-1669D8BF9FDD}" type="sibTrans" cxnId="{5AF7BB95-8027-E84A-9C34-F00033EA800D}">
      <dgm:prSet/>
      <dgm:spPr/>
      <dgm:t>
        <a:bodyPr/>
        <a:lstStyle/>
        <a:p>
          <a:endParaRPr lang="en-US"/>
        </a:p>
      </dgm:t>
    </dgm:pt>
    <dgm:pt modelId="{9B4D67BE-C45D-3144-9EF1-410A2DCD9AC7}">
      <dgm:prSet phldrT="[Text]" custT="1"/>
      <dgm:spPr/>
      <dgm:t>
        <a:bodyPr/>
        <a:lstStyle/>
        <a:p>
          <a:r>
            <a:rPr lang="en-US" sz="1600" dirty="0"/>
            <a:t>13th </a:t>
          </a:r>
          <a:r>
            <a:rPr lang="en-US" sz="1600" i="1" dirty="0"/>
            <a:t>MMY</a:t>
          </a:r>
        </a:p>
      </dgm:t>
    </dgm:pt>
    <dgm:pt modelId="{51E66407-A0DD-F94E-9576-78AEB9C8F20A}" type="parTrans" cxnId="{897EE140-7D42-B64C-B6FD-41E78C671634}">
      <dgm:prSet/>
      <dgm:spPr/>
      <dgm:t>
        <a:bodyPr/>
        <a:lstStyle/>
        <a:p>
          <a:endParaRPr lang="en-US"/>
        </a:p>
      </dgm:t>
    </dgm:pt>
    <dgm:pt modelId="{216DEB9B-0620-1540-9191-EA8EE410A821}" type="sibTrans" cxnId="{897EE140-7D42-B64C-B6FD-41E78C671634}">
      <dgm:prSet/>
      <dgm:spPr/>
      <dgm:t>
        <a:bodyPr/>
        <a:lstStyle/>
        <a:p>
          <a:endParaRPr lang="en-US"/>
        </a:p>
      </dgm:t>
    </dgm:pt>
    <dgm:pt modelId="{15091646-BACF-5C42-A5A3-11910592B185}">
      <dgm:prSet phldrT="[Text]" custT="1"/>
      <dgm:spPr/>
      <dgm:t>
        <a:bodyPr/>
        <a:lstStyle/>
        <a:p>
          <a:r>
            <a:rPr lang="en-US" sz="1600" dirty="0"/>
            <a:t>14th </a:t>
          </a:r>
          <a:r>
            <a:rPr lang="en-US" sz="1600" i="1" dirty="0"/>
            <a:t>MMY</a:t>
          </a:r>
        </a:p>
      </dgm:t>
    </dgm:pt>
    <dgm:pt modelId="{98E42F56-7FA1-6641-AE3F-2539E8513176}" type="parTrans" cxnId="{36F8CB00-1A83-6047-82D1-6998CCC2ACC5}">
      <dgm:prSet/>
      <dgm:spPr/>
      <dgm:t>
        <a:bodyPr/>
        <a:lstStyle/>
        <a:p>
          <a:endParaRPr lang="en-US"/>
        </a:p>
      </dgm:t>
    </dgm:pt>
    <dgm:pt modelId="{5956F45B-485F-AC4B-8B07-7B8F0E64A4B3}" type="sibTrans" cxnId="{36F8CB00-1A83-6047-82D1-6998CCC2ACC5}">
      <dgm:prSet/>
      <dgm:spPr/>
      <dgm:t>
        <a:bodyPr/>
        <a:lstStyle/>
        <a:p>
          <a:endParaRPr lang="en-US"/>
        </a:p>
      </dgm:t>
    </dgm:pt>
    <dgm:pt modelId="{E0B3ADFB-EA07-7F44-A702-94D6561405A9}">
      <dgm:prSet phldrT="[Text]" custT="1"/>
      <dgm:spPr/>
      <dgm:t>
        <a:bodyPr/>
        <a:lstStyle/>
        <a:p>
          <a:r>
            <a:rPr lang="en-US" sz="1600" i="0" dirty="0"/>
            <a:t>15th</a:t>
          </a:r>
          <a:r>
            <a:rPr lang="en-US" sz="1600" i="1" dirty="0"/>
            <a:t> MMY</a:t>
          </a:r>
        </a:p>
      </dgm:t>
    </dgm:pt>
    <dgm:pt modelId="{8CCD64D3-6522-D042-BE67-E0B6AF064272}" type="sibTrans" cxnId="{096049FE-8314-5C44-9416-E0AF2B23EA11}">
      <dgm:prSet/>
      <dgm:spPr/>
      <dgm:t>
        <a:bodyPr/>
        <a:lstStyle/>
        <a:p>
          <a:endParaRPr lang="en-US"/>
        </a:p>
      </dgm:t>
    </dgm:pt>
    <dgm:pt modelId="{72484C5A-7975-7D4D-B1E1-09244D575CDB}" type="parTrans" cxnId="{096049FE-8314-5C44-9416-E0AF2B23EA11}">
      <dgm:prSet/>
      <dgm:spPr/>
      <dgm:t>
        <a:bodyPr/>
        <a:lstStyle/>
        <a:p>
          <a:endParaRPr lang="en-US"/>
        </a:p>
      </dgm:t>
    </dgm:pt>
    <dgm:pt modelId="{40A39BA7-D10E-B14F-9FA8-A6386758155B}" type="pres">
      <dgm:prSet presAssocID="{C62B10CD-9DB0-D346-8FFA-B9EECEF7F18A}" presName="Name0" presStyleCnt="0">
        <dgm:presLayoutVars>
          <dgm:dir/>
          <dgm:resizeHandles val="exact"/>
        </dgm:presLayoutVars>
      </dgm:prSet>
      <dgm:spPr/>
      <dgm:t>
        <a:bodyPr/>
        <a:lstStyle/>
        <a:p>
          <a:endParaRPr lang="en-US"/>
        </a:p>
      </dgm:t>
    </dgm:pt>
    <dgm:pt modelId="{64F40FF0-CABF-9248-AE2A-1C712AD44784}" type="pres">
      <dgm:prSet presAssocID="{C62B10CD-9DB0-D346-8FFA-B9EECEF7F18A}" presName="arrow" presStyleLbl="bgShp" presStyleIdx="0" presStyleCnt="1" custLinFactNeighborX="220"/>
      <dgm:spPr/>
    </dgm:pt>
    <dgm:pt modelId="{0E8E0C94-D36F-D54D-A002-08D4ADA1DD2C}" type="pres">
      <dgm:prSet presAssocID="{C62B10CD-9DB0-D346-8FFA-B9EECEF7F18A}" presName="points" presStyleCnt="0"/>
      <dgm:spPr/>
    </dgm:pt>
    <dgm:pt modelId="{06FB1597-D0C3-F542-AAC1-16B7C39D61C3}" type="pres">
      <dgm:prSet presAssocID="{CAED849B-71BA-1842-9877-D76837904830}" presName="compositeA" presStyleCnt="0"/>
      <dgm:spPr/>
    </dgm:pt>
    <dgm:pt modelId="{9398B3BF-C988-284E-AB98-08AE00423E0F}" type="pres">
      <dgm:prSet presAssocID="{CAED849B-71BA-1842-9877-D76837904830}" presName="textA" presStyleLbl="revTx" presStyleIdx="0" presStyleCnt="6" custScaleX="293107" custScaleY="132977" custLinFactNeighborX="-12561">
        <dgm:presLayoutVars>
          <dgm:bulletEnabled val="1"/>
        </dgm:presLayoutVars>
      </dgm:prSet>
      <dgm:spPr/>
      <dgm:t>
        <a:bodyPr/>
        <a:lstStyle/>
        <a:p>
          <a:endParaRPr lang="en-US"/>
        </a:p>
      </dgm:t>
    </dgm:pt>
    <dgm:pt modelId="{12CA1044-F1AB-064A-8A77-B598B5DB64D3}" type="pres">
      <dgm:prSet presAssocID="{CAED849B-71BA-1842-9877-D76837904830}" presName="circleA" presStyleLbl="node1" presStyleIdx="0" presStyleCnt="6" custLinFactNeighborX="14739" custLinFactNeighborY="-24645"/>
      <dgm:spPr>
        <a:solidFill>
          <a:schemeClr val="accent1"/>
        </a:solidFill>
      </dgm:spPr>
    </dgm:pt>
    <dgm:pt modelId="{CD54B15C-5EAD-7B49-90C7-BA036F3DAFEA}" type="pres">
      <dgm:prSet presAssocID="{CAED849B-71BA-1842-9877-D76837904830}" presName="spaceA" presStyleCnt="0"/>
      <dgm:spPr/>
    </dgm:pt>
    <dgm:pt modelId="{9CC766C7-1465-134F-8DF1-A484F8764BB8}" type="pres">
      <dgm:prSet presAssocID="{D7E90663-FE16-5E44-B935-C15DBE3A386F}" presName="space" presStyleCnt="0"/>
      <dgm:spPr/>
    </dgm:pt>
    <dgm:pt modelId="{3908FB4B-D844-F840-B7BE-0CAB81B2A05B}" type="pres">
      <dgm:prSet presAssocID="{5ED013AF-721F-044C-B261-BCB6DD1CB598}" presName="compositeB" presStyleCnt="0"/>
      <dgm:spPr/>
    </dgm:pt>
    <dgm:pt modelId="{C3579D00-1F86-D247-98A8-3A83D357044E}" type="pres">
      <dgm:prSet presAssocID="{5ED013AF-721F-044C-B261-BCB6DD1CB598}" presName="textB" presStyleLbl="revTx" presStyleIdx="1" presStyleCnt="6" custScaleX="271835" custScaleY="101429" custLinFactY="-27528" custLinFactNeighborX="3523" custLinFactNeighborY="-100000">
        <dgm:presLayoutVars>
          <dgm:bulletEnabled val="1"/>
        </dgm:presLayoutVars>
      </dgm:prSet>
      <dgm:spPr/>
      <dgm:t>
        <a:bodyPr/>
        <a:lstStyle/>
        <a:p>
          <a:endParaRPr lang="en-US"/>
        </a:p>
      </dgm:t>
    </dgm:pt>
    <dgm:pt modelId="{7EB46C21-B865-414C-B932-975304254F94}" type="pres">
      <dgm:prSet presAssocID="{5ED013AF-721F-044C-B261-BCB6DD1CB598}" presName="circleB" presStyleLbl="node1" presStyleIdx="1" presStyleCnt="6" custLinFactNeighborX="56608" custLinFactNeighborY="-16904"/>
      <dgm:spPr>
        <a:solidFill>
          <a:schemeClr val="accent1"/>
        </a:solidFill>
      </dgm:spPr>
    </dgm:pt>
    <dgm:pt modelId="{F752D3EC-3730-AF45-9E80-41506EB6EAD9}" type="pres">
      <dgm:prSet presAssocID="{5ED013AF-721F-044C-B261-BCB6DD1CB598}" presName="spaceB" presStyleCnt="0"/>
      <dgm:spPr/>
    </dgm:pt>
    <dgm:pt modelId="{FEC227CB-8BED-FB41-AC66-C93105FA88C2}" type="pres">
      <dgm:prSet presAssocID="{C6C6DD62-C240-9942-9786-E6946BEAC792}" presName="space" presStyleCnt="0"/>
      <dgm:spPr/>
    </dgm:pt>
    <dgm:pt modelId="{605FC795-2D99-0747-B778-2F1848E2862A}" type="pres">
      <dgm:prSet presAssocID="{FC6B435A-5906-A844-BA5A-9EB6503F1CEB}" presName="compositeA" presStyleCnt="0"/>
      <dgm:spPr/>
    </dgm:pt>
    <dgm:pt modelId="{2E8AAE7B-3D49-A740-A133-1836822E5489}" type="pres">
      <dgm:prSet presAssocID="{FC6B435A-5906-A844-BA5A-9EB6503F1CEB}" presName="textA" presStyleLbl="revTx" presStyleIdx="2" presStyleCnt="6" custScaleX="266133" custScaleY="96108" custLinFactNeighborX="21350" custLinFactNeighborY="21334">
        <dgm:presLayoutVars>
          <dgm:bulletEnabled val="1"/>
        </dgm:presLayoutVars>
      </dgm:prSet>
      <dgm:spPr/>
      <dgm:t>
        <a:bodyPr/>
        <a:lstStyle/>
        <a:p>
          <a:endParaRPr lang="en-US"/>
        </a:p>
      </dgm:t>
    </dgm:pt>
    <dgm:pt modelId="{C117A9BF-F4E5-974D-8296-4E56F38432BA}" type="pres">
      <dgm:prSet presAssocID="{FC6B435A-5906-A844-BA5A-9EB6503F1CEB}" presName="circleA" presStyleLbl="node1" presStyleIdx="2" presStyleCnt="6" custLinFactNeighborX="31391"/>
      <dgm:spPr>
        <a:solidFill>
          <a:schemeClr val="accent1"/>
        </a:solidFill>
      </dgm:spPr>
    </dgm:pt>
    <dgm:pt modelId="{952143AA-2FD6-624B-B363-30FE84A8ED00}" type="pres">
      <dgm:prSet presAssocID="{FC6B435A-5906-A844-BA5A-9EB6503F1CEB}" presName="spaceA" presStyleCnt="0"/>
      <dgm:spPr/>
    </dgm:pt>
    <dgm:pt modelId="{62F4135D-B533-9A4E-83E6-24275C64A9F6}" type="pres">
      <dgm:prSet presAssocID="{93AA8EFE-8D4C-1F48-9F0C-1669D8BF9FDD}" presName="space" presStyleCnt="0"/>
      <dgm:spPr/>
    </dgm:pt>
    <dgm:pt modelId="{9D9E4F30-0AD6-BF46-820B-186A58339545}" type="pres">
      <dgm:prSet presAssocID="{9B4D67BE-C45D-3144-9EF1-410A2DCD9AC7}" presName="compositeB" presStyleCnt="0"/>
      <dgm:spPr/>
    </dgm:pt>
    <dgm:pt modelId="{3D4BBC9E-A7FB-0A4B-8BF3-591882F9E9CD}" type="pres">
      <dgm:prSet presAssocID="{9B4D67BE-C45D-3144-9EF1-410A2DCD9AC7}" presName="textB" presStyleLbl="revTx" presStyleIdx="3" presStyleCnt="6" custScaleX="286709" custLinFactY="-30242" custLinFactNeighborX="48391" custLinFactNeighborY="-100000">
        <dgm:presLayoutVars>
          <dgm:bulletEnabled val="1"/>
        </dgm:presLayoutVars>
      </dgm:prSet>
      <dgm:spPr/>
      <dgm:t>
        <a:bodyPr/>
        <a:lstStyle/>
        <a:p>
          <a:endParaRPr lang="en-US"/>
        </a:p>
      </dgm:t>
    </dgm:pt>
    <dgm:pt modelId="{D3814E21-0439-E345-BA93-0B4963267E00}" type="pres">
      <dgm:prSet presAssocID="{9B4D67BE-C45D-3144-9EF1-410A2DCD9AC7}" presName="circleB" presStyleLbl="node1" presStyleIdx="3" presStyleCnt="6" custLinFactX="46115" custLinFactNeighborX="100000"/>
      <dgm:spPr>
        <a:solidFill>
          <a:schemeClr val="accent1"/>
        </a:solidFill>
      </dgm:spPr>
    </dgm:pt>
    <dgm:pt modelId="{91FB6F4F-A053-7242-8782-3CAF2D3BAEEB}" type="pres">
      <dgm:prSet presAssocID="{9B4D67BE-C45D-3144-9EF1-410A2DCD9AC7}" presName="spaceB" presStyleCnt="0"/>
      <dgm:spPr/>
    </dgm:pt>
    <dgm:pt modelId="{0AE12A77-FC1B-7E4E-97C9-E0BA24DB7B2D}" type="pres">
      <dgm:prSet presAssocID="{216DEB9B-0620-1540-9191-EA8EE410A821}" presName="space" presStyleCnt="0"/>
      <dgm:spPr/>
    </dgm:pt>
    <dgm:pt modelId="{32CE697D-8AE2-3548-A246-D1C4E7855404}" type="pres">
      <dgm:prSet presAssocID="{15091646-BACF-5C42-A5A3-11910592B185}" presName="compositeA" presStyleCnt="0"/>
      <dgm:spPr/>
    </dgm:pt>
    <dgm:pt modelId="{ED63EAB9-EF77-9D4D-A196-719E82AF8198}" type="pres">
      <dgm:prSet presAssocID="{15091646-BACF-5C42-A5A3-11910592B185}" presName="textA" presStyleLbl="revTx" presStyleIdx="4" presStyleCnt="6" custScaleX="307651" custLinFactNeighborX="78429" custLinFactNeighborY="15641">
        <dgm:presLayoutVars>
          <dgm:bulletEnabled val="1"/>
        </dgm:presLayoutVars>
      </dgm:prSet>
      <dgm:spPr/>
      <dgm:t>
        <a:bodyPr/>
        <a:lstStyle/>
        <a:p>
          <a:endParaRPr lang="en-US"/>
        </a:p>
      </dgm:t>
    </dgm:pt>
    <dgm:pt modelId="{798074E3-E293-3145-8B68-3EEE89213B19}" type="pres">
      <dgm:prSet presAssocID="{15091646-BACF-5C42-A5A3-11910592B185}" presName="circleA" presStyleLbl="node1" presStyleIdx="4" presStyleCnt="6" custLinFactX="100000" custLinFactNeighborX="152278"/>
      <dgm:spPr>
        <a:solidFill>
          <a:schemeClr val="accent1"/>
        </a:solidFill>
      </dgm:spPr>
    </dgm:pt>
    <dgm:pt modelId="{A7E26778-4377-2C46-8FAE-D1CB9CD212A7}" type="pres">
      <dgm:prSet presAssocID="{15091646-BACF-5C42-A5A3-11910592B185}" presName="spaceA" presStyleCnt="0"/>
      <dgm:spPr/>
    </dgm:pt>
    <dgm:pt modelId="{260BFF7C-130B-8F4D-86CB-DD1DBAC4C2C1}" type="pres">
      <dgm:prSet presAssocID="{5956F45B-485F-AC4B-8B07-7B8F0E64A4B3}" presName="space" presStyleCnt="0"/>
      <dgm:spPr/>
    </dgm:pt>
    <dgm:pt modelId="{38A0E691-68A2-2A41-8199-BF497EF21E5F}" type="pres">
      <dgm:prSet presAssocID="{E0B3ADFB-EA07-7F44-A702-94D6561405A9}" presName="compositeB" presStyleCnt="0"/>
      <dgm:spPr/>
    </dgm:pt>
    <dgm:pt modelId="{3B512CCB-BDB7-9449-9F47-C3FB627D5170}" type="pres">
      <dgm:prSet presAssocID="{E0B3ADFB-EA07-7F44-A702-94D6561405A9}" presName="textB" presStyleLbl="revTx" presStyleIdx="5" presStyleCnt="6" custScaleX="294630" custScaleY="78438" custLinFactX="41546" custLinFactY="-45200" custLinFactNeighborX="100000" custLinFactNeighborY="-100000">
        <dgm:presLayoutVars>
          <dgm:bulletEnabled val="1"/>
        </dgm:presLayoutVars>
      </dgm:prSet>
      <dgm:spPr/>
      <dgm:t>
        <a:bodyPr/>
        <a:lstStyle/>
        <a:p>
          <a:endParaRPr lang="en-US"/>
        </a:p>
      </dgm:t>
    </dgm:pt>
    <dgm:pt modelId="{CF5BD96A-0CB6-D746-8B56-F1D59B064723}" type="pres">
      <dgm:prSet presAssocID="{E0B3ADFB-EA07-7F44-A702-94D6561405A9}" presName="circleB" presStyleLbl="node1" presStyleIdx="5" presStyleCnt="6" custLinFactX="200000" custLinFactNeighborX="278051"/>
      <dgm:spPr/>
    </dgm:pt>
    <dgm:pt modelId="{0A2511CB-5241-3D43-BA3B-4D066F598527}" type="pres">
      <dgm:prSet presAssocID="{E0B3ADFB-EA07-7F44-A702-94D6561405A9}" presName="spaceB" presStyleCnt="0"/>
      <dgm:spPr/>
    </dgm:pt>
  </dgm:ptLst>
  <dgm:cxnLst>
    <dgm:cxn modelId="{E8DC8B02-2C7D-F94D-AC90-C11721E8B06A}" type="presOf" srcId="{C62B10CD-9DB0-D346-8FFA-B9EECEF7F18A}" destId="{40A39BA7-D10E-B14F-9FA8-A6386758155B}" srcOrd="0" destOrd="0" presId="urn:microsoft.com/office/officeart/2005/8/layout/hProcess11"/>
    <dgm:cxn modelId="{16A617A1-EEB7-E549-81C3-3C7B3A776683}" type="presOf" srcId="{15091646-BACF-5C42-A5A3-11910592B185}" destId="{ED63EAB9-EF77-9D4D-A196-719E82AF8198}" srcOrd="0" destOrd="0" presId="urn:microsoft.com/office/officeart/2005/8/layout/hProcess11"/>
    <dgm:cxn modelId="{096049FE-8314-5C44-9416-E0AF2B23EA11}" srcId="{C62B10CD-9DB0-D346-8FFA-B9EECEF7F18A}" destId="{E0B3ADFB-EA07-7F44-A702-94D6561405A9}" srcOrd="5" destOrd="0" parTransId="{72484C5A-7975-7D4D-B1E1-09244D575CDB}" sibTransId="{8CCD64D3-6522-D042-BE67-E0B6AF064272}"/>
    <dgm:cxn modelId="{8621819E-3221-B049-A75B-1DB360B04BB5}" type="presOf" srcId="{9B4D67BE-C45D-3144-9EF1-410A2DCD9AC7}" destId="{3D4BBC9E-A7FB-0A4B-8BF3-591882F9E9CD}" srcOrd="0" destOrd="0" presId="urn:microsoft.com/office/officeart/2005/8/layout/hProcess11"/>
    <dgm:cxn modelId="{5AF7BB95-8027-E84A-9C34-F00033EA800D}" srcId="{C62B10CD-9DB0-D346-8FFA-B9EECEF7F18A}" destId="{FC6B435A-5906-A844-BA5A-9EB6503F1CEB}" srcOrd="2" destOrd="0" parTransId="{6A4EF65E-87D7-6F43-BADF-203B071982FF}" sibTransId="{93AA8EFE-8D4C-1F48-9F0C-1669D8BF9FDD}"/>
    <dgm:cxn modelId="{CB5C0720-A164-A446-B674-401C9ECD5FE0}" type="presOf" srcId="{FC6B435A-5906-A844-BA5A-9EB6503F1CEB}" destId="{2E8AAE7B-3D49-A740-A133-1836822E5489}" srcOrd="0" destOrd="0" presId="urn:microsoft.com/office/officeart/2005/8/layout/hProcess11"/>
    <dgm:cxn modelId="{897EE140-7D42-B64C-B6FD-41E78C671634}" srcId="{C62B10CD-9DB0-D346-8FFA-B9EECEF7F18A}" destId="{9B4D67BE-C45D-3144-9EF1-410A2DCD9AC7}" srcOrd="3" destOrd="0" parTransId="{51E66407-A0DD-F94E-9576-78AEB9C8F20A}" sibTransId="{216DEB9B-0620-1540-9191-EA8EE410A821}"/>
    <dgm:cxn modelId="{36F8CB00-1A83-6047-82D1-6998CCC2ACC5}" srcId="{C62B10CD-9DB0-D346-8FFA-B9EECEF7F18A}" destId="{15091646-BACF-5C42-A5A3-11910592B185}" srcOrd="4" destOrd="0" parTransId="{98E42F56-7FA1-6641-AE3F-2539E8513176}" sibTransId="{5956F45B-485F-AC4B-8B07-7B8F0E64A4B3}"/>
    <dgm:cxn modelId="{DBF62F8D-FBE4-6648-9368-9B33F18202E5}" srcId="{C62B10CD-9DB0-D346-8FFA-B9EECEF7F18A}" destId="{CAED849B-71BA-1842-9877-D76837904830}" srcOrd="0" destOrd="0" parTransId="{92409A98-113C-BC49-B208-83A50BEF39DC}" sibTransId="{D7E90663-FE16-5E44-B935-C15DBE3A386F}"/>
    <dgm:cxn modelId="{595B2EA7-3F83-B04D-85CC-1D65C8F3A194}" srcId="{C62B10CD-9DB0-D346-8FFA-B9EECEF7F18A}" destId="{5ED013AF-721F-044C-B261-BCB6DD1CB598}" srcOrd="1" destOrd="0" parTransId="{6AE6D06B-5A3E-5142-A9CC-1AD7E88A37A1}" sibTransId="{C6C6DD62-C240-9942-9786-E6946BEAC792}"/>
    <dgm:cxn modelId="{B24EDC3E-5617-9841-A45B-BAB6336422CF}" type="presOf" srcId="{CAED849B-71BA-1842-9877-D76837904830}" destId="{9398B3BF-C988-284E-AB98-08AE00423E0F}" srcOrd="0" destOrd="0" presId="urn:microsoft.com/office/officeart/2005/8/layout/hProcess11"/>
    <dgm:cxn modelId="{6653B32C-6D4C-4149-A6E0-BDA608F4B93D}" type="presOf" srcId="{5ED013AF-721F-044C-B261-BCB6DD1CB598}" destId="{C3579D00-1F86-D247-98A8-3A83D357044E}" srcOrd="0" destOrd="0" presId="urn:microsoft.com/office/officeart/2005/8/layout/hProcess11"/>
    <dgm:cxn modelId="{7FF18FA5-5CC5-A74A-9255-3F09EE7FF48E}" type="presOf" srcId="{E0B3ADFB-EA07-7F44-A702-94D6561405A9}" destId="{3B512CCB-BDB7-9449-9F47-C3FB627D5170}" srcOrd="0" destOrd="0" presId="urn:microsoft.com/office/officeart/2005/8/layout/hProcess11"/>
    <dgm:cxn modelId="{4DF825EE-AA8D-044E-AA61-9B712FD697F9}" type="presParOf" srcId="{40A39BA7-D10E-B14F-9FA8-A6386758155B}" destId="{64F40FF0-CABF-9248-AE2A-1C712AD44784}" srcOrd="0" destOrd="0" presId="urn:microsoft.com/office/officeart/2005/8/layout/hProcess11"/>
    <dgm:cxn modelId="{2F6401F4-17A4-7542-A197-3D446245A671}" type="presParOf" srcId="{40A39BA7-D10E-B14F-9FA8-A6386758155B}" destId="{0E8E0C94-D36F-D54D-A002-08D4ADA1DD2C}" srcOrd="1" destOrd="0" presId="urn:microsoft.com/office/officeart/2005/8/layout/hProcess11"/>
    <dgm:cxn modelId="{1749E404-5E76-EC4B-8642-2E71CE2AFBE9}" type="presParOf" srcId="{0E8E0C94-D36F-D54D-A002-08D4ADA1DD2C}" destId="{06FB1597-D0C3-F542-AAC1-16B7C39D61C3}" srcOrd="0" destOrd="0" presId="urn:microsoft.com/office/officeart/2005/8/layout/hProcess11"/>
    <dgm:cxn modelId="{D3A410F5-0BCA-9B4D-8B30-ED97DB79341F}" type="presParOf" srcId="{06FB1597-D0C3-F542-AAC1-16B7C39D61C3}" destId="{9398B3BF-C988-284E-AB98-08AE00423E0F}" srcOrd="0" destOrd="0" presId="urn:microsoft.com/office/officeart/2005/8/layout/hProcess11"/>
    <dgm:cxn modelId="{8D544290-6F03-2A4E-A338-C4EDEE0412DE}" type="presParOf" srcId="{06FB1597-D0C3-F542-AAC1-16B7C39D61C3}" destId="{12CA1044-F1AB-064A-8A77-B598B5DB64D3}" srcOrd="1" destOrd="0" presId="urn:microsoft.com/office/officeart/2005/8/layout/hProcess11"/>
    <dgm:cxn modelId="{A35E00E4-F23F-0849-8843-8527A90EA5A4}" type="presParOf" srcId="{06FB1597-D0C3-F542-AAC1-16B7C39D61C3}" destId="{CD54B15C-5EAD-7B49-90C7-BA036F3DAFEA}" srcOrd="2" destOrd="0" presId="urn:microsoft.com/office/officeart/2005/8/layout/hProcess11"/>
    <dgm:cxn modelId="{BDBBACBF-747E-2749-B06D-2926995B1B9F}" type="presParOf" srcId="{0E8E0C94-D36F-D54D-A002-08D4ADA1DD2C}" destId="{9CC766C7-1465-134F-8DF1-A484F8764BB8}" srcOrd="1" destOrd="0" presId="urn:microsoft.com/office/officeart/2005/8/layout/hProcess11"/>
    <dgm:cxn modelId="{7DAE4184-7CEA-B146-8E3B-F5AD1BF37412}" type="presParOf" srcId="{0E8E0C94-D36F-D54D-A002-08D4ADA1DD2C}" destId="{3908FB4B-D844-F840-B7BE-0CAB81B2A05B}" srcOrd="2" destOrd="0" presId="urn:microsoft.com/office/officeart/2005/8/layout/hProcess11"/>
    <dgm:cxn modelId="{47E1EA97-56A7-2341-92DB-08ED014D1904}" type="presParOf" srcId="{3908FB4B-D844-F840-B7BE-0CAB81B2A05B}" destId="{C3579D00-1F86-D247-98A8-3A83D357044E}" srcOrd="0" destOrd="0" presId="urn:microsoft.com/office/officeart/2005/8/layout/hProcess11"/>
    <dgm:cxn modelId="{49D93ED8-D2E2-F149-B4F2-1C5D6C8BC24C}" type="presParOf" srcId="{3908FB4B-D844-F840-B7BE-0CAB81B2A05B}" destId="{7EB46C21-B865-414C-B932-975304254F94}" srcOrd="1" destOrd="0" presId="urn:microsoft.com/office/officeart/2005/8/layout/hProcess11"/>
    <dgm:cxn modelId="{0941EE9F-0D4F-1649-85F0-85305A89B0B5}" type="presParOf" srcId="{3908FB4B-D844-F840-B7BE-0CAB81B2A05B}" destId="{F752D3EC-3730-AF45-9E80-41506EB6EAD9}" srcOrd="2" destOrd="0" presId="urn:microsoft.com/office/officeart/2005/8/layout/hProcess11"/>
    <dgm:cxn modelId="{0FA5B369-76BB-DE47-9926-6FBA34BAB068}" type="presParOf" srcId="{0E8E0C94-D36F-D54D-A002-08D4ADA1DD2C}" destId="{FEC227CB-8BED-FB41-AC66-C93105FA88C2}" srcOrd="3" destOrd="0" presId="urn:microsoft.com/office/officeart/2005/8/layout/hProcess11"/>
    <dgm:cxn modelId="{AEC9D3EB-820C-FD46-8B34-978DEA826749}" type="presParOf" srcId="{0E8E0C94-D36F-D54D-A002-08D4ADA1DD2C}" destId="{605FC795-2D99-0747-B778-2F1848E2862A}" srcOrd="4" destOrd="0" presId="urn:microsoft.com/office/officeart/2005/8/layout/hProcess11"/>
    <dgm:cxn modelId="{6D585584-2400-A34C-A8F5-85E9EE9F1902}" type="presParOf" srcId="{605FC795-2D99-0747-B778-2F1848E2862A}" destId="{2E8AAE7B-3D49-A740-A133-1836822E5489}" srcOrd="0" destOrd="0" presId="urn:microsoft.com/office/officeart/2005/8/layout/hProcess11"/>
    <dgm:cxn modelId="{ACED9998-2F5F-7848-991D-A9A9BC5D8958}" type="presParOf" srcId="{605FC795-2D99-0747-B778-2F1848E2862A}" destId="{C117A9BF-F4E5-974D-8296-4E56F38432BA}" srcOrd="1" destOrd="0" presId="urn:microsoft.com/office/officeart/2005/8/layout/hProcess11"/>
    <dgm:cxn modelId="{AC975B04-B123-EC40-832A-4ECBE9C810CA}" type="presParOf" srcId="{605FC795-2D99-0747-B778-2F1848E2862A}" destId="{952143AA-2FD6-624B-B363-30FE84A8ED00}" srcOrd="2" destOrd="0" presId="urn:microsoft.com/office/officeart/2005/8/layout/hProcess11"/>
    <dgm:cxn modelId="{60FD578D-1651-4743-9E91-9622E2F419DA}" type="presParOf" srcId="{0E8E0C94-D36F-D54D-A002-08D4ADA1DD2C}" destId="{62F4135D-B533-9A4E-83E6-24275C64A9F6}" srcOrd="5" destOrd="0" presId="urn:microsoft.com/office/officeart/2005/8/layout/hProcess11"/>
    <dgm:cxn modelId="{2C7E769B-A989-EE43-8C97-3D06679837DF}" type="presParOf" srcId="{0E8E0C94-D36F-D54D-A002-08D4ADA1DD2C}" destId="{9D9E4F30-0AD6-BF46-820B-186A58339545}" srcOrd="6" destOrd="0" presId="urn:microsoft.com/office/officeart/2005/8/layout/hProcess11"/>
    <dgm:cxn modelId="{6CBF2C37-277C-BA4A-B93B-C1FD4975DA5F}" type="presParOf" srcId="{9D9E4F30-0AD6-BF46-820B-186A58339545}" destId="{3D4BBC9E-A7FB-0A4B-8BF3-591882F9E9CD}" srcOrd="0" destOrd="0" presId="urn:microsoft.com/office/officeart/2005/8/layout/hProcess11"/>
    <dgm:cxn modelId="{4BC2B98C-4C5C-4641-9391-73AD4D752A0C}" type="presParOf" srcId="{9D9E4F30-0AD6-BF46-820B-186A58339545}" destId="{D3814E21-0439-E345-BA93-0B4963267E00}" srcOrd="1" destOrd="0" presId="urn:microsoft.com/office/officeart/2005/8/layout/hProcess11"/>
    <dgm:cxn modelId="{4599C99F-88E8-A64B-A439-0C506C8247EE}" type="presParOf" srcId="{9D9E4F30-0AD6-BF46-820B-186A58339545}" destId="{91FB6F4F-A053-7242-8782-3CAF2D3BAEEB}" srcOrd="2" destOrd="0" presId="urn:microsoft.com/office/officeart/2005/8/layout/hProcess11"/>
    <dgm:cxn modelId="{EA7C7523-02B9-C54B-BBE5-6A9C1E472F90}" type="presParOf" srcId="{0E8E0C94-D36F-D54D-A002-08D4ADA1DD2C}" destId="{0AE12A77-FC1B-7E4E-97C9-E0BA24DB7B2D}" srcOrd="7" destOrd="0" presId="urn:microsoft.com/office/officeart/2005/8/layout/hProcess11"/>
    <dgm:cxn modelId="{925EDAB1-091D-1647-AFD6-97C6633BBD70}" type="presParOf" srcId="{0E8E0C94-D36F-D54D-A002-08D4ADA1DD2C}" destId="{32CE697D-8AE2-3548-A246-D1C4E7855404}" srcOrd="8" destOrd="0" presId="urn:microsoft.com/office/officeart/2005/8/layout/hProcess11"/>
    <dgm:cxn modelId="{2276C3AA-AEEE-F246-A3E6-00D5D8D17645}" type="presParOf" srcId="{32CE697D-8AE2-3548-A246-D1C4E7855404}" destId="{ED63EAB9-EF77-9D4D-A196-719E82AF8198}" srcOrd="0" destOrd="0" presId="urn:microsoft.com/office/officeart/2005/8/layout/hProcess11"/>
    <dgm:cxn modelId="{8E3DF1E5-E9D1-A844-A379-C82A572D5FFC}" type="presParOf" srcId="{32CE697D-8AE2-3548-A246-D1C4E7855404}" destId="{798074E3-E293-3145-8B68-3EEE89213B19}" srcOrd="1" destOrd="0" presId="urn:microsoft.com/office/officeart/2005/8/layout/hProcess11"/>
    <dgm:cxn modelId="{B06B1B06-60ED-2045-A4CE-2803638D4C18}" type="presParOf" srcId="{32CE697D-8AE2-3548-A246-D1C4E7855404}" destId="{A7E26778-4377-2C46-8FAE-D1CB9CD212A7}" srcOrd="2" destOrd="0" presId="urn:microsoft.com/office/officeart/2005/8/layout/hProcess11"/>
    <dgm:cxn modelId="{D0536BAC-A351-1C4F-A877-464611B878D9}" type="presParOf" srcId="{0E8E0C94-D36F-D54D-A002-08D4ADA1DD2C}" destId="{260BFF7C-130B-8F4D-86CB-DD1DBAC4C2C1}" srcOrd="9" destOrd="0" presId="urn:microsoft.com/office/officeart/2005/8/layout/hProcess11"/>
    <dgm:cxn modelId="{B73B78A6-FF69-4E43-9C03-6DA7891B7533}" type="presParOf" srcId="{0E8E0C94-D36F-D54D-A002-08D4ADA1DD2C}" destId="{38A0E691-68A2-2A41-8199-BF497EF21E5F}" srcOrd="10" destOrd="0" presId="urn:microsoft.com/office/officeart/2005/8/layout/hProcess11"/>
    <dgm:cxn modelId="{BA728D46-5AB5-EB4A-A4E9-1BEE27A72BC8}" type="presParOf" srcId="{38A0E691-68A2-2A41-8199-BF497EF21E5F}" destId="{3B512CCB-BDB7-9449-9F47-C3FB627D5170}" srcOrd="0" destOrd="0" presId="urn:microsoft.com/office/officeart/2005/8/layout/hProcess11"/>
    <dgm:cxn modelId="{B9BC45D2-645A-9640-8AA0-1FDA98141AAA}" type="presParOf" srcId="{38A0E691-68A2-2A41-8199-BF497EF21E5F}" destId="{CF5BD96A-0CB6-D746-8B56-F1D59B064723}" srcOrd="1" destOrd="0" presId="urn:microsoft.com/office/officeart/2005/8/layout/hProcess11"/>
    <dgm:cxn modelId="{CB1F15EA-3B03-DB49-99FF-54819E28D872}" type="presParOf" srcId="{38A0E691-68A2-2A41-8199-BF497EF21E5F}" destId="{0A2511CB-5241-3D43-BA3B-4D066F59852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2B10CD-9DB0-D346-8FFA-B9EECEF7F18A}" type="doc">
      <dgm:prSet loTypeId="urn:microsoft.com/office/officeart/2005/8/layout/hProcess11" loCatId="" qsTypeId="urn:microsoft.com/office/officeart/2005/8/quickstyle/simple1" qsCatId="simple" csTypeId="urn:microsoft.com/office/officeart/2005/8/colors/accent1_2" csCatId="accent1" phldr="1"/>
      <dgm:spPr/>
      <dgm:t>
        <a:bodyPr/>
        <a:lstStyle/>
        <a:p>
          <a:endParaRPr lang="en-US"/>
        </a:p>
      </dgm:t>
    </dgm:pt>
    <dgm:pt modelId="{5ED013AF-721F-044C-B261-BCB6DD1CB598}">
      <dgm:prSet phldrT="[Text]" custT="1"/>
      <dgm:spPr/>
      <dgm:t>
        <a:bodyPr/>
        <a:lstStyle/>
        <a:p>
          <a:r>
            <a:rPr lang="en-US" sz="1600" i="0" dirty="0"/>
            <a:t>16th</a:t>
          </a:r>
          <a:r>
            <a:rPr lang="en-US" sz="1600" i="1" dirty="0"/>
            <a:t> MMY</a:t>
          </a:r>
        </a:p>
      </dgm:t>
    </dgm:pt>
    <dgm:pt modelId="{6AE6D06B-5A3E-5142-A9CC-1AD7E88A37A1}" type="parTrans" cxnId="{595B2EA7-3F83-B04D-85CC-1D65C8F3A194}">
      <dgm:prSet/>
      <dgm:spPr/>
      <dgm:t>
        <a:bodyPr/>
        <a:lstStyle/>
        <a:p>
          <a:endParaRPr lang="en-US"/>
        </a:p>
      </dgm:t>
    </dgm:pt>
    <dgm:pt modelId="{C6C6DD62-C240-9942-9786-E6946BEAC792}" type="sibTrans" cxnId="{595B2EA7-3F83-B04D-85CC-1D65C8F3A194}">
      <dgm:prSet/>
      <dgm:spPr/>
      <dgm:t>
        <a:bodyPr/>
        <a:lstStyle/>
        <a:p>
          <a:endParaRPr lang="en-US"/>
        </a:p>
      </dgm:t>
    </dgm:pt>
    <dgm:pt modelId="{FC6B435A-5906-A844-BA5A-9EB6503F1CEB}">
      <dgm:prSet phldrT="[Text]" custT="1"/>
      <dgm:spPr/>
      <dgm:t>
        <a:bodyPr/>
        <a:lstStyle/>
        <a:p>
          <a:r>
            <a:rPr lang="en-US" sz="1600" dirty="0"/>
            <a:t>17th </a:t>
          </a:r>
          <a:r>
            <a:rPr lang="en-US" sz="1600" i="1" dirty="0"/>
            <a:t>MMY</a:t>
          </a:r>
        </a:p>
      </dgm:t>
    </dgm:pt>
    <dgm:pt modelId="{6A4EF65E-87D7-6F43-BADF-203B071982FF}" type="parTrans" cxnId="{5AF7BB95-8027-E84A-9C34-F00033EA800D}">
      <dgm:prSet/>
      <dgm:spPr/>
      <dgm:t>
        <a:bodyPr/>
        <a:lstStyle/>
        <a:p>
          <a:endParaRPr lang="en-US"/>
        </a:p>
      </dgm:t>
    </dgm:pt>
    <dgm:pt modelId="{93AA8EFE-8D4C-1F48-9F0C-1669D8BF9FDD}" type="sibTrans" cxnId="{5AF7BB95-8027-E84A-9C34-F00033EA800D}">
      <dgm:prSet/>
      <dgm:spPr/>
      <dgm:t>
        <a:bodyPr/>
        <a:lstStyle/>
        <a:p>
          <a:endParaRPr lang="en-US"/>
        </a:p>
      </dgm:t>
    </dgm:pt>
    <dgm:pt modelId="{9B4D67BE-C45D-3144-9EF1-410A2DCD9AC7}">
      <dgm:prSet phldrT="[Text]" custT="1"/>
      <dgm:spPr/>
      <dgm:t>
        <a:bodyPr/>
        <a:lstStyle/>
        <a:p>
          <a:r>
            <a:rPr lang="en-US" sz="1600" dirty="0"/>
            <a:t>18th </a:t>
          </a:r>
          <a:r>
            <a:rPr lang="en-US" sz="1600" i="1" dirty="0"/>
            <a:t>MMY</a:t>
          </a:r>
        </a:p>
      </dgm:t>
    </dgm:pt>
    <dgm:pt modelId="{51E66407-A0DD-F94E-9576-78AEB9C8F20A}" type="parTrans" cxnId="{897EE140-7D42-B64C-B6FD-41E78C671634}">
      <dgm:prSet/>
      <dgm:spPr/>
      <dgm:t>
        <a:bodyPr/>
        <a:lstStyle/>
        <a:p>
          <a:endParaRPr lang="en-US"/>
        </a:p>
      </dgm:t>
    </dgm:pt>
    <dgm:pt modelId="{216DEB9B-0620-1540-9191-EA8EE410A821}" type="sibTrans" cxnId="{897EE140-7D42-B64C-B6FD-41E78C671634}">
      <dgm:prSet/>
      <dgm:spPr/>
      <dgm:t>
        <a:bodyPr/>
        <a:lstStyle/>
        <a:p>
          <a:endParaRPr lang="en-US"/>
        </a:p>
      </dgm:t>
    </dgm:pt>
    <dgm:pt modelId="{15091646-BACF-5C42-A5A3-11910592B185}">
      <dgm:prSet phldrT="[Text]" custT="1"/>
      <dgm:spPr/>
      <dgm:t>
        <a:bodyPr/>
        <a:lstStyle/>
        <a:p>
          <a:r>
            <a:rPr lang="en-US" sz="1600" dirty="0"/>
            <a:t>19th </a:t>
          </a:r>
          <a:r>
            <a:rPr lang="en-US" sz="1600" i="1" dirty="0"/>
            <a:t>MMY</a:t>
          </a:r>
        </a:p>
      </dgm:t>
    </dgm:pt>
    <dgm:pt modelId="{98E42F56-7FA1-6641-AE3F-2539E8513176}" type="parTrans" cxnId="{36F8CB00-1A83-6047-82D1-6998CCC2ACC5}">
      <dgm:prSet/>
      <dgm:spPr/>
      <dgm:t>
        <a:bodyPr/>
        <a:lstStyle/>
        <a:p>
          <a:endParaRPr lang="en-US"/>
        </a:p>
      </dgm:t>
    </dgm:pt>
    <dgm:pt modelId="{5956F45B-485F-AC4B-8B07-7B8F0E64A4B3}" type="sibTrans" cxnId="{36F8CB00-1A83-6047-82D1-6998CCC2ACC5}">
      <dgm:prSet/>
      <dgm:spPr/>
      <dgm:t>
        <a:bodyPr/>
        <a:lstStyle/>
        <a:p>
          <a:endParaRPr lang="en-US"/>
        </a:p>
      </dgm:t>
    </dgm:pt>
    <dgm:pt modelId="{AF16FAAF-FD7A-B94B-8512-718950C98341}">
      <dgm:prSet phldrT="[Text]" custT="1"/>
      <dgm:spPr/>
      <dgm:t>
        <a:bodyPr/>
        <a:lstStyle/>
        <a:p>
          <a:r>
            <a:rPr lang="en-US" sz="1600" i="0" dirty="0"/>
            <a:t>20th </a:t>
          </a:r>
          <a:r>
            <a:rPr lang="en-US" sz="1600" i="1" dirty="0"/>
            <a:t>MMY</a:t>
          </a:r>
        </a:p>
      </dgm:t>
    </dgm:pt>
    <dgm:pt modelId="{6D23CA25-B72F-4C42-AC85-B849CE3FCB78}" type="parTrans" cxnId="{70D64778-0D95-AF4A-B38E-4990FA9C6AB4}">
      <dgm:prSet/>
      <dgm:spPr/>
      <dgm:t>
        <a:bodyPr/>
        <a:lstStyle/>
        <a:p>
          <a:endParaRPr lang="en-US"/>
        </a:p>
      </dgm:t>
    </dgm:pt>
    <dgm:pt modelId="{CF46F09B-603F-0944-ABFB-11E306E72D5A}" type="sibTrans" cxnId="{70D64778-0D95-AF4A-B38E-4990FA9C6AB4}">
      <dgm:prSet/>
      <dgm:spPr/>
      <dgm:t>
        <a:bodyPr/>
        <a:lstStyle/>
        <a:p>
          <a:endParaRPr lang="en-US"/>
        </a:p>
      </dgm:t>
    </dgm:pt>
    <dgm:pt modelId="{F086B798-D395-9843-8321-B24217AA67E8}">
      <dgm:prSet phldrT="[Text]" custT="1"/>
      <dgm:spPr/>
      <dgm:t>
        <a:bodyPr/>
        <a:lstStyle/>
        <a:p>
          <a:r>
            <a:rPr lang="en-US" sz="1600" i="0" dirty="0"/>
            <a:t>21st </a:t>
          </a:r>
          <a:r>
            <a:rPr lang="en-US" sz="1600" i="1" dirty="0"/>
            <a:t>MMY</a:t>
          </a:r>
        </a:p>
      </dgm:t>
    </dgm:pt>
    <dgm:pt modelId="{F62924D4-0726-C94B-A918-7F51658D1106}" type="parTrans" cxnId="{1952CBBD-85B2-D648-B404-0D855A6527C8}">
      <dgm:prSet/>
      <dgm:spPr/>
      <dgm:t>
        <a:bodyPr/>
        <a:lstStyle/>
        <a:p>
          <a:endParaRPr lang="en-US"/>
        </a:p>
      </dgm:t>
    </dgm:pt>
    <dgm:pt modelId="{B6CE8B68-C73D-0F42-90A5-C6B9EF493483}" type="sibTrans" cxnId="{1952CBBD-85B2-D648-B404-0D855A6527C8}">
      <dgm:prSet/>
      <dgm:spPr/>
      <dgm:t>
        <a:bodyPr/>
        <a:lstStyle/>
        <a:p>
          <a:endParaRPr lang="en-US"/>
        </a:p>
      </dgm:t>
    </dgm:pt>
    <dgm:pt modelId="{40A39BA7-D10E-B14F-9FA8-A6386758155B}" type="pres">
      <dgm:prSet presAssocID="{C62B10CD-9DB0-D346-8FFA-B9EECEF7F18A}" presName="Name0" presStyleCnt="0">
        <dgm:presLayoutVars>
          <dgm:dir/>
          <dgm:resizeHandles val="exact"/>
        </dgm:presLayoutVars>
      </dgm:prSet>
      <dgm:spPr/>
      <dgm:t>
        <a:bodyPr/>
        <a:lstStyle/>
        <a:p>
          <a:endParaRPr lang="en-US"/>
        </a:p>
      </dgm:t>
    </dgm:pt>
    <dgm:pt modelId="{64F40FF0-CABF-9248-AE2A-1C712AD44784}" type="pres">
      <dgm:prSet presAssocID="{C62B10CD-9DB0-D346-8FFA-B9EECEF7F18A}" presName="arrow" presStyleLbl="bgShp" presStyleIdx="0" presStyleCnt="1"/>
      <dgm:spPr/>
    </dgm:pt>
    <dgm:pt modelId="{0E8E0C94-D36F-D54D-A002-08D4ADA1DD2C}" type="pres">
      <dgm:prSet presAssocID="{C62B10CD-9DB0-D346-8FFA-B9EECEF7F18A}" presName="points" presStyleCnt="0"/>
      <dgm:spPr/>
    </dgm:pt>
    <dgm:pt modelId="{859B964F-40D1-A141-8FEC-49F9547B95E4}" type="pres">
      <dgm:prSet presAssocID="{5ED013AF-721F-044C-B261-BCB6DD1CB598}" presName="compositeA" presStyleCnt="0"/>
      <dgm:spPr/>
    </dgm:pt>
    <dgm:pt modelId="{59A938A0-8F96-924F-B1D8-1D51A17E7BCF}" type="pres">
      <dgm:prSet presAssocID="{5ED013AF-721F-044C-B261-BCB6DD1CB598}" presName="textA" presStyleLbl="revTx" presStyleIdx="0" presStyleCnt="6" custLinFactNeighborX="7183" custLinFactNeighborY="16097">
        <dgm:presLayoutVars>
          <dgm:bulletEnabled val="1"/>
        </dgm:presLayoutVars>
      </dgm:prSet>
      <dgm:spPr/>
      <dgm:t>
        <a:bodyPr/>
        <a:lstStyle/>
        <a:p>
          <a:endParaRPr lang="en-US"/>
        </a:p>
      </dgm:t>
    </dgm:pt>
    <dgm:pt modelId="{15A0AB2A-7F75-2B4C-BC1E-05A431D96A3B}" type="pres">
      <dgm:prSet presAssocID="{5ED013AF-721F-044C-B261-BCB6DD1CB598}" presName="circleA" presStyleLbl="node1" presStyleIdx="0" presStyleCnt="6"/>
      <dgm:spPr/>
    </dgm:pt>
    <dgm:pt modelId="{6DA6DC55-505D-C74F-B3C1-12BBFBED2FB7}" type="pres">
      <dgm:prSet presAssocID="{5ED013AF-721F-044C-B261-BCB6DD1CB598}" presName="spaceA" presStyleCnt="0"/>
      <dgm:spPr/>
    </dgm:pt>
    <dgm:pt modelId="{FEC227CB-8BED-FB41-AC66-C93105FA88C2}" type="pres">
      <dgm:prSet presAssocID="{C6C6DD62-C240-9942-9786-E6946BEAC792}" presName="space" presStyleCnt="0"/>
      <dgm:spPr/>
    </dgm:pt>
    <dgm:pt modelId="{D91045BD-5D00-F942-B0A6-469FAE7E4C71}" type="pres">
      <dgm:prSet presAssocID="{FC6B435A-5906-A844-BA5A-9EB6503F1CEB}" presName="compositeB" presStyleCnt="0"/>
      <dgm:spPr/>
    </dgm:pt>
    <dgm:pt modelId="{679F1B4A-3255-8142-B352-CFE4CD4E498A}" type="pres">
      <dgm:prSet presAssocID="{FC6B435A-5906-A844-BA5A-9EB6503F1CEB}" presName="textB" presStyleLbl="revTx" presStyleIdx="1" presStyleCnt="6" custLinFactY="-35580" custLinFactNeighborX="2995" custLinFactNeighborY="-100000">
        <dgm:presLayoutVars>
          <dgm:bulletEnabled val="1"/>
        </dgm:presLayoutVars>
      </dgm:prSet>
      <dgm:spPr/>
      <dgm:t>
        <a:bodyPr/>
        <a:lstStyle/>
        <a:p>
          <a:endParaRPr lang="en-US"/>
        </a:p>
      </dgm:t>
    </dgm:pt>
    <dgm:pt modelId="{91323309-577D-B945-B4FB-F149ADEB066C}" type="pres">
      <dgm:prSet presAssocID="{FC6B435A-5906-A844-BA5A-9EB6503F1CEB}" presName="circleB" presStyleLbl="node1" presStyleIdx="1" presStyleCnt="6"/>
      <dgm:spPr/>
    </dgm:pt>
    <dgm:pt modelId="{BF392891-E69F-2845-AF27-C132F5580BB2}" type="pres">
      <dgm:prSet presAssocID="{FC6B435A-5906-A844-BA5A-9EB6503F1CEB}" presName="spaceB" presStyleCnt="0"/>
      <dgm:spPr/>
    </dgm:pt>
    <dgm:pt modelId="{62F4135D-B533-9A4E-83E6-24275C64A9F6}" type="pres">
      <dgm:prSet presAssocID="{93AA8EFE-8D4C-1F48-9F0C-1669D8BF9FDD}" presName="space" presStyleCnt="0"/>
      <dgm:spPr/>
    </dgm:pt>
    <dgm:pt modelId="{492918D6-42DC-7744-BCB2-A9836120824C}" type="pres">
      <dgm:prSet presAssocID="{9B4D67BE-C45D-3144-9EF1-410A2DCD9AC7}" presName="compositeA" presStyleCnt="0"/>
      <dgm:spPr/>
    </dgm:pt>
    <dgm:pt modelId="{3E4E50A3-2264-5E4F-94B8-D53610B73A9C}" type="pres">
      <dgm:prSet presAssocID="{9B4D67BE-C45D-3144-9EF1-410A2DCD9AC7}" presName="textA" presStyleLbl="revTx" presStyleIdx="2" presStyleCnt="6" custLinFactNeighborX="18732" custLinFactNeighborY="14420">
        <dgm:presLayoutVars>
          <dgm:bulletEnabled val="1"/>
        </dgm:presLayoutVars>
      </dgm:prSet>
      <dgm:spPr/>
      <dgm:t>
        <a:bodyPr/>
        <a:lstStyle/>
        <a:p>
          <a:endParaRPr lang="en-US"/>
        </a:p>
      </dgm:t>
    </dgm:pt>
    <dgm:pt modelId="{E7BCF52F-6712-584C-A13E-7924C86315A0}" type="pres">
      <dgm:prSet presAssocID="{9B4D67BE-C45D-3144-9EF1-410A2DCD9AC7}" presName="circleA" presStyleLbl="node1" presStyleIdx="2" presStyleCnt="6" custLinFactX="33821" custLinFactNeighborX="100000"/>
      <dgm:spPr/>
    </dgm:pt>
    <dgm:pt modelId="{E5A1D75F-9F2F-6D4C-9B3F-7F48406F7909}" type="pres">
      <dgm:prSet presAssocID="{9B4D67BE-C45D-3144-9EF1-410A2DCD9AC7}" presName="spaceA" presStyleCnt="0"/>
      <dgm:spPr/>
    </dgm:pt>
    <dgm:pt modelId="{0AE12A77-FC1B-7E4E-97C9-E0BA24DB7B2D}" type="pres">
      <dgm:prSet presAssocID="{216DEB9B-0620-1540-9191-EA8EE410A821}" presName="space" presStyleCnt="0"/>
      <dgm:spPr/>
    </dgm:pt>
    <dgm:pt modelId="{B4E13327-AD8D-CE44-A902-974981D71ABB}" type="pres">
      <dgm:prSet presAssocID="{15091646-BACF-5C42-A5A3-11910592B185}" presName="compositeB" presStyleCnt="0"/>
      <dgm:spPr/>
    </dgm:pt>
    <dgm:pt modelId="{8E8B7B8A-6A25-D042-98C0-0752F388D534}" type="pres">
      <dgm:prSet presAssocID="{15091646-BACF-5C42-A5A3-11910592B185}" presName="textB" presStyleLbl="revTx" presStyleIdx="3" presStyleCnt="6" custScaleX="97678" custLinFactY="-27630" custLinFactNeighborX="17686" custLinFactNeighborY="-100000">
        <dgm:presLayoutVars>
          <dgm:bulletEnabled val="1"/>
        </dgm:presLayoutVars>
      </dgm:prSet>
      <dgm:spPr/>
      <dgm:t>
        <a:bodyPr/>
        <a:lstStyle/>
        <a:p>
          <a:endParaRPr lang="en-US"/>
        </a:p>
      </dgm:t>
    </dgm:pt>
    <dgm:pt modelId="{83511EDC-6061-A341-8A55-27B5824ACE29}" type="pres">
      <dgm:prSet presAssocID="{15091646-BACF-5C42-A5A3-11910592B185}" presName="circleB" presStyleLbl="node1" presStyleIdx="3" presStyleCnt="6" custLinFactNeighborX="81943" custLinFactNeighborY="8726"/>
      <dgm:spPr/>
    </dgm:pt>
    <dgm:pt modelId="{E6E78A2F-F7A9-5543-B463-7B64C56CB6C9}" type="pres">
      <dgm:prSet presAssocID="{15091646-BACF-5C42-A5A3-11910592B185}" presName="spaceB" presStyleCnt="0"/>
      <dgm:spPr/>
    </dgm:pt>
    <dgm:pt modelId="{870EA6A6-5FEE-8645-A338-303FCA8DB483}" type="pres">
      <dgm:prSet presAssocID="{5956F45B-485F-AC4B-8B07-7B8F0E64A4B3}" presName="space" presStyleCnt="0"/>
      <dgm:spPr/>
    </dgm:pt>
    <dgm:pt modelId="{BD353646-BB13-1341-8DB0-FC76E03881D4}" type="pres">
      <dgm:prSet presAssocID="{AF16FAAF-FD7A-B94B-8512-718950C98341}" presName="compositeA" presStyleCnt="0"/>
      <dgm:spPr/>
    </dgm:pt>
    <dgm:pt modelId="{E04A1EE2-095E-4046-96C0-2238186BD931}" type="pres">
      <dgm:prSet presAssocID="{AF16FAAF-FD7A-B94B-8512-718950C98341}" presName="textA" presStyleLbl="revTx" presStyleIdx="4" presStyleCnt="6" custLinFactNeighborX="30868" custLinFactNeighborY="19473">
        <dgm:presLayoutVars>
          <dgm:bulletEnabled val="1"/>
        </dgm:presLayoutVars>
      </dgm:prSet>
      <dgm:spPr/>
      <dgm:t>
        <a:bodyPr/>
        <a:lstStyle/>
        <a:p>
          <a:endParaRPr lang="en-US"/>
        </a:p>
      </dgm:t>
    </dgm:pt>
    <dgm:pt modelId="{2FB552A3-B1BF-D84D-B23B-A51D100DD718}" type="pres">
      <dgm:prSet presAssocID="{AF16FAAF-FD7A-B94B-8512-718950C98341}" presName="circleA" presStyleLbl="node1" presStyleIdx="4" presStyleCnt="6" custLinFactX="92075" custLinFactNeighborX="100000" custLinFactNeighborY="-7238"/>
      <dgm:spPr/>
    </dgm:pt>
    <dgm:pt modelId="{6EA5BA4B-2853-B648-8F1C-244A0F107872}" type="pres">
      <dgm:prSet presAssocID="{AF16FAAF-FD7A-B94B-8512-718950C98341}" presName="spaceA" presStyleCnt="0"/>
      <dgm:spPr/>
    </dgm:pt>
    <dgm:pt modelId="{866ABCC8-2F9C-CC43-A708-4B48A8182C6F}" type="pres">
      <dgm:prSet presAssocID="{CF46F09B-603F-0944-ABFB-11E306E72D5A}" presName="space" presStyleCnt="0"/>
      <dgm:spPr/>
    </dgm:pt>
    <dgm:pt modelId="{5E2EB00C-EB4C-9246-87B4-2CD41DFDD8F8}" type="pres">
      <dgm:prSet presAssocID="{F086B798-D395-9843-8321-B24217AA67E8}" presName="compositeB" presStyleCnt="0"/>
      <dgm:spPr/>
    </dgm:pt>
    <dgm:pt modelId="{1DEF03CE-38DB-EA41-9273-D2054417F99E}" type="pres">
      <dgm:prSet presAssocID="{F086B798-D395-9843-8321-B24217AA67E8}" presName="textB" presStyleLbl="revTx" presStyleIdx="5" presStyleCnt="6" custLinFactY="-25958" custLinFactNeighborX="38266" custLinFactNeighborY="-100000">
        <dgm:presLayoutVars>
          <dgm:bulletEnabled val="1"/>
        </dgm:presLayoutVars>
      </dgm:prSet>
      <dgm:spPr/>
      <dgm:t>
        <a:bodyPr/>
        <a:lstStyle/>
        <a:p>
          <a:endParaRPr lang="en-US"/>
        </a:p>
      </dgm:t>
    </dgm:pt>
    <dgm:pt modelId="{BB8E3AC0-6861-B442-B5C5-D3EEBA352C42}" type="pres">
      <dgm:prSet presAssocID="{F086B798-D395-9843-8321-B24217AA67E8}" presName="circleB" presStyleLbl="node1" presStyleIdx="5" presStyleCnt="6" custLinFactX="200000" custLinFactNeighborX="279328"/>
      <dgm:spPr/>
    </dgm:pt>
    <dgm:pt modelId="{1A8BAB98-4D34-7D41-8672-9F207F9BA6A0}" type="pres">
      <dgm:prSet presAssocID="{F086B798-D395-9843-8321-B24217AA67E8}" presName="spaceB" presStyleCnt="0"/>
      <dgm:spPr/>
    </dgm:pt>
  </dgm:ptLst>
  <dgm:cxnLst>
    <dgm:cxn modelId="{E8DC8B02-2C7D-F94D-AC90-C11721E8B06A}" type="presOf" srcId="{C62B10CD-9DB0-D346-8FFA-B9EECEF7F18A}" destId="{40A39BA7-D10E-B14F-9FA8-A6386758155B}" srcOrd="0" destOrd="0" presId="urn:microsoft.com/office/officeart/2005/8/layout/hProcess11"/>
    <dgm:cxn modelId="{68AE2DFF-28C9-E147-9E6B-9BB46E6ECF0F}" type="presOf" srcId="{15091646-BACF-5C42-A5A3-11910592B185}" destId="{8E8B7B8A-6A25-D042-98C0-0752F388D534}" srcOrd="0" destOrd="0" presId="urn:microsoft.com/office/officeart/2005/8/layout/hProcess11"/>
    <dgm:cxn modelId="{A624CEED-61A4-3546-8DBE-5C0C29A7098E}" type="presOf" srcId="{AF16FAAF-FD7A-B94B-8512-718950C98341}" destId="{E04A1EE2-095E-4046-96C0-2238186BD931}" srcOrd="0" destOrd="0" presId="urn:microsoft.com/office/officeart/2005/8/layout/hProcess11"/>
    <dgm:cxn modelId="{70D64778-0D95-AF4A-B38E-4990FA9C6AB4}" srcId="{C62B10CD-9DB0-D346-8FFA-B9EECEF7F18A}" destId="{AF16FAAF-FD7A-B94B-8512-718950C98341}" srcOrd="4" destOrd="0" parTransId="{6D23CA25-B72F-4C42-AC85-B849CE3FCB78}" sibTransId="{CF46F09B-603F-0944-ABFB-11E306E72D5A}"/>
    <dgm:cxn modelId="{5AF7BB95-8027-E84A-9C34-F00033EA800D}" srcId="{C62B10CD-9DB0-D346-8FFA-B9EECEF7F18A}" destId="{FC6B435A-5906-A844-BA5A-9EB6503F1CEB}" srcOrd="1" destOrd="0" parTransId="{6A4EF65E-87D7-6F43-BADF-203B071982FF}" sibTransId="{93AA8EFE-8D4C-1F48-9F0C-1669D8BF9FDD}"/>
    <dgm:cxn modelId="{897EE140-7D42-B64C-B6FD-41E78C671634}" srcId="{C62B10CD-9DB0-D346-8FFA-B9EECEF7F18A}" destId="{9B4D67BE-C45D-3144-9EF1-410A2DCD9AC7}" srcOrd="2" destOrd="0" parTransId="{51E66407-A0DD-F94E-9576-78AEB9C8F20A}" sibTransId="{216DEB9B-0620-1540-9191-EA8EE410A821}"/>
    <dgm:cxn modelId="{10982262-9E45-9B43-AFBC-C49DBCC25591}" type="presOf" srcId="{5ED013AF-721F-044C-B261-BCB6DD1CB598}" destId="{59A938A0-8F96-924F-B1D8-1D51A17E7BCF}" srcOrd="0" destOrd="0" presId="urn:microsoft.com/office/officeart/2005/8/layout/hProcess11"/>
    <dgm:cxn modelId="{1952CBBD-85B2-D648-B404-0D855A6527C8}" srcId="{C62B10CD-9DB0-D346-8FFA-B9EECEF7F18A}" destId="{F086B798-D395-9843-8321-B24217AA67E8}" srcOrd="5" destOrd="0" parTransId="{F62924D4-0726-C94B-A918-7F51658D1106}" sibTransId="{B6CE8B68-C73D-0F42-90A5-C6B9EF493483}"/>
    <dgm:cxn modelId="{36F8CB00-1A83-6047-82D1-6998CCC2ACC5}" srcId="{C62B10CD-9DB0-D346-8FFA-B9EECEF7F18A}" destId="{15091646-BACF-5C42-A5A3-11910592B185}" srcOrd="3" destOrd="0" parTransId="{98E42F56-7FA1-6641-AE3F-2539E8513176}" sibTransId="{5956F45B-485F-AC4B-8B07-7B8F0E64A4B3}"/>
    <dgm:cxn modelId="{10785813-6AA4-1448-B7DD-A72D20B0D781}" type="presOf" srcId="{FC6B435A-5906-A844-BA5A-9EB6503F1CEB}" destId="{679F1B4A-3255-8142-B352-CFE4CD4E498A}" srcOrd="0" destOrd="0" presId="urn:microsoft.com/office/officeart/2005/8/layout/hProcess11"/>
    <dgm:cxn modelId="{9654A95D-0B60-CD4C-B27F-20919639AF55}" type="presOf" srcId="{9B4D67BE-C45D-3144-9EF1-410A2DCD9AC7}" destId="{3E4E50A3-2264-5E4F-94B8-D53610B73A9C}" srcOrd="0" destOrd="0" presId="urn:microsoft.com/office/officeart/2005/8/layout/hProcess11"/>
    <dgm:cxn modelId="{595B2EA7-3F83-B04D-85CC-1D65C8F3A194}" srcId="{C62B10CD-9DB0-D346-8FFA-B9EECEF7F18A}" destId="{5ED013AF-721F-044C-B261-BCB6DD1CB598}" srcOrd="0" destOrd="0" parTransId="{6AE6D06B-5A3E-5142-A9CC-1AD7E88A37A1}" sibTransId="{C6C6DD62-C240-9942-9786-E6946BEAC792}"/>
    <dgm:cxn modelId="{A4E09E35-13EF-664B-92CC-E7E1A4B1DCBF}" type="presOf" srcId="{F086B798-D395-9843-8321-B24217AA67E8}" destId="{1DEF03CE-38DB-EA41-9273-D2054417F99E}" srcOrd="0" destOrd="0" presId="urn:microsoft.com/office/officeart/2005/8/layout/hProcess11"/>
    <dgm:cxn modelId="{4DF825EE-AA8D-044E-AA61-9B712FD697F9}" type="presParOf" srcId="{40A39BA7-D10E-B14F-9FA8-A6386758155B}" destId="{64F40FF0-CABF-9248-AE2A-1C712AD44784}" srcOrd="0" destOrd="0" presId="urn:microsoft.com/office/officeart/2005/8/layout/hProcess11"/>
    <dgm:cxn modelId="{2F6401F4-17A4-7542-A197-3D446245A671}" type="presParOf" srcId="{40A39BA7-D10E-B14F-9FA8-A6386758155B}" destId="{0E8E0C94-D36F-D54D-A002-08D4ADA1DD2C}" srcOrd="1" destOrd="0" presId="urn:microsoft.com/office/officeart/2005/8/layout/hProcess11"/>
    <dgm:cxn modelId="{7F93EC56-E309-CF4B-865E-AE9CB54136F1}" type="presParOf" srcId="{0E8E0C94-D36F-D54D-A002-08D4ADA1DD2C}" destId="{859B964F-40D1-A141-8FEC-49F9547B95E4}" srcOrd="0" destOrd="0" presId="urn:microsoft.com/office/officeart/2005/8/layout/hProcess11"/>
    <dgm:cxn modelId="{F89952ED-C3B4-244C-915E-9C78E53CBC02}" type="presParOf" srcId="{859B964F-40D1-A141-8FEC-49F9547B95E4}" destId="{59A938A0-8F96-924F-B1D8-1D51A17E7BCF}" srcOrd="0" destOrd="0" presId="urn:microsoft.com/office/officeart/2005/8/layout/hProcess11"/>
    <dgm:cxn modelId="{A3EB0668-B2BC-294A-9102-9AE08579D905}" type="presParOf" srcId="{859B964F-40D1-A141-8FEC-49F9547B95E4}" destId="{15A0AB2A-7F75-2B4C-BC1E-05A431D96A3B}" srcOrd="1" destOrd="0" presId="urn:microsoft.com/office/officeart/2005/8/layout/hProcess11"/>
    <dgm:cxn modelId="{A20F2BBD-1DCE-CD41-A7B9-8FCD4027C233}" type="presParOf" srcId="{859B964F-40D1-A141-8FEC-49F9547B95E4}" destId="{6DA6DC55-505D-C74F-B3C1-12BBFBED2FB7}" srcOrd="2" destOrd="0" presId="urn:microsoft.com/office/officeart/2005/8/layout/hProcess11"/>
    <dgm:cxn modelId="{0FA5B369-76BB-DE47-9926-6FBA34BAB068}" type="presParOf" srcId="{0E8E0C94-D36F-D54D-A002-08D4ADA1DD2C}" destId="{FEC227CB-8BED-FB41-AC66-C93105FA88C2}" srcOrd="1" destOrd="0" presId="urn:microsoft.com/office/officeart/2005/8/layout/hProcess11"/>
    <dgm:cxn modelId="{289B1562-9CF4-9846-8C98-872B04790B4C}" type="presParOf" srcId="{0E8E0C94-D36F-D54D-A002-08D4ADA1DD2C}" destId="{D91045BD-5D00-F942-B0A6-469FAE7E4C71}" srcOrd="2" destOrd="0" presId="urn:microsoft.com/office/officeart/2005/8/layout/hProcess11"/>
    <dgm:cxn modelId="{6A35BE02-BC70-E342-A8D1-25D4E0CE3B5A}" type="presParOf" srcId="{D91045BD-5D00-F942-B0A6-469FAE7E4C71}" destId="{679F1B4A-3255-8142-B352-CFE4CD4E498A}" srcOrd="0" destOrd="0" presId="urn:microsoft.com/office/officeart/2005/8/layout/hProcess11"/>
    <dgm:cxn modelId="{B5FF368A-4D22-E34B-B463-E49234341A0A}" type="presParOf" srcId="{D91045BD-5D00-F942-B0A6-469FAE7E4C71}" destId="{91323309-577D-B945-B4FB-F149ADEB066C}" srcOrd="1" destOrd="0" presId="urn:microsoft.com/office/officeart/2005/8/layout/hProcess11"/>
    <dgm:cxn modelId="{420F1593-5406-2743-A7E4-31C83F21BB69}" type="presParOf" srcId="{D91045BD-5D00-F942-B0A6-469FAE7E4C71}" destId="{BF392891-E69F-2845-AF27-C132F5580BB2}" srcOrd="2" destOrd="0" presId="urn:microsoft.com/office/officeart/2005/8/layout/hProcess11"/>
    <dgm:cxn modelId="{60FD578D-1651-4743-9E91-9622E2F419DA}" type="presParOf" srcId="{0E8E0C94-D36F-D54D-A002-08D4ADA1DD2C}" destId="{62F4135D-B533-9A4E-83E6-24275C64A9F6}" srcOrd="3" destOrd="0" presId="urn:microsoft.com/office/officeart/2005/8/layout/hProcess11"/>
    <dgm:cxn modelId="{29895D59-BCF5-5A47-89F8-6917AB305BAA}" type="presParOf" srcId="{0E8E0C94-D36F-D54D-A002-08D4ADA1DD2C}" destId="{492918D6-42DC-7744-BCB2-A9836120824C}" srcOrd="4" destOrd="0" presId="urn:microsoft.com/office/officeart/2005/8/layout/hProcess11"/>
    <dgm:cxn modelId="{A8271256-D67A-DE47-BE29-19CA3BB0CEDE}" type="presParOf" srcId="{492918D6-42DC-7744-BCB2-A9836120824C}" destId="{3E4E50A3-2264-5E4F-94B8-D53610B73A9C}" srcOrd="0" destOrd="0" presId="urn:microsoft.com/office/officeart/2005/8/layout/hProcess11"/>
    <dgm:cxn modelId="{962005F5-CCF9-CC48-9AD0-E1A72B64442E}" type="presParOf" srcId="{492918D6-42DC-7744-BCB2-A9836120824C}" destId="{E7BCF52F-6712-584C-A13E-7924C86315A0}" srcOrd="1" destOrd="0" presId="urn:microsoft.com/office/officeart/2005/8/layout/hProcess11"/>
    <dgm:cxn modelId="{9879A368-7D98-D044-9E47-07800438ADFA}" type="presParOf" srcId="{492918D6-42DC-7744-BCB2-A9836120824C}" destId="{E5A1D75F-9F2F-6D4C-9B3F-7F48406F7909}" srcOrd="2" destOrd="0" presId="urn:microsoft.com/office/officeart/2005/8/layout/hProcess11"/>
    <dgm:cxn modelId="{EA7C7523-02B9-C54B-BBE5-6A9C1E472F90}" type="presParOf" srcId="{0E8E0C94-D36F-D54D-A002-08D4ADA1DD2C}" destId="{0AE12A77-FC1B-7E4E-97C9-E0BA24DB7B2D}" srcOrd="5" destOrd="0" presId="urn:microsoft.com/office/officeart/2005/8/layout/hProcess11"/>
    <dgm:cxn modelId="{14F07025-8782-0146-BECF-62DECEFEB285}" type="presParOf" srcId="{0E8E0C94-D36F-D54D-A002-08D4ADA1DD2C}" destId="{B4E13327-AD8D-CE44-A902-974981D71ABB}" srcOrd="6" destOrd="0" presId="urn:microsoft.com/office/officeart/2005/8/layout/hProcess11"/>
    <dgm:cxn modelId="{C32B5580-9D9D-144A-8620-634CB7B7EBD1}" type="presParOf" srcId="{B4E13327-AD8D-CE44-A902-974981D71ABB}" destId="{8E8B7B8A-6A25-D042-98C0-0752F388D534}" srcOrd="0" destOrd="0" presId="urn:microsoft.com/office/officeart/2005/8/layout/hProcess11"/>
    <dgm:cxn modelId="{26EB8356-2C29-F549-BB43-458EA1803593}" type="presParOf" srcId="{B4E13327-AD8D-CE44-A902-974981D71ABB}" destId="{83511EDC-6061-A341-8A55-27B5824ACE29}" srcOrd="1" destOrd="0" presId="urn:microsoft.com/office/officeart/2005/8/layout/hProcess11"/>
    <dgm:cxn modelId="{8E727A3B-BBB0-5B4B-867E-39C0D307C23E}" type="presParOf" srcId="{B4E13327-AD8D-CE44-A902-974981D71ABB}" destId="{E6E78A2F-F7A9-5543-B463-7B64C56CB6C9}" srcOrd="2" destOrd="0" presId="urn:microsoft.com/office/officeart/2005/8/layout/hProcess11"/>
    <dgm:cxn modelId="{B9AC96D4-412D-8C46-8E93-1BCC00291D59}" type="presParOf" srcId="{0E8E0C94-D36F-D54D-A002-08D4ADA1DD2C}" destId="{870EA6A6-5FEE-8645-A338-303FCA8DB483}" srcOrd="7" destOrd="0" presId="urn:microsoft.com/office/officeart/2005/8/layout/hProcess11"/>
    <dgm:cxn modelId="{7E4C4A5B-B76F-BE46-8B2B-14403BFBEEA0}" type="presParOf" srcId="{0E8E0C94-D36F-D54D-A002-08D4ADA1DD2C}" destId="{BD353646-BB13-1341-8DB0-FC76E03881D4}" srcOrd="8" destOrd="0" presId="urn:microsoft.com/office/officeart/2005/8/layout/hProcess11"/>
    <dgm:cxn modelId="{97B5E118-4116-0449-BC18-C8E0B43FE2AB}" type="presParOf" srcId="{BD353646-BB13-1341-8DB0-FC76E03881D4}" destId="{E04A1EE2-095E-4046-96C0-2238186BD931}" srcOrd="0" destOrd="0" presId="urn:microsoft.com/office/officeart/2005/8/layout/hProcess11"/>
    <dgm:cxn modelId="{06F1F2A5-24E9-B14A-8EE7-2F5F1AD8C06E}" type="presParOf" srcId="{BD353646-BB13-1341-8DB0-FC76E03881D4}" destId="{2FB552A3-B1BF-D84D-B23B-A51D100DD718}" srcOrd="1" destOrd="0" presId="urn:microsoft.com/office/officeart/2005/8/layout/hProcess11"/>
    <dgm:cxn modelId="{5F054CAF-4021-CC45-8EFE-1D8A88292DF0}" type="presParOf" srcId="{BD353646-BB13-1341-8DB0-FC76E03881D4}" destId="{6EA5BA4B-2853-B648-8F1C-244A0F107872}" srcOrd="2" destOrd="0" presId="urn:microsoft.com/office/officeart/2005/8/layout/hProcess11"/>
    <dgm:cxn modelId="{EEE324BC-8E79-5746-BF78-C7BF274430F1}" type="presParOf" srcId="{0E8E0C94-D36F-D54D-A002-08D4ADA1DD2C}" destId="{866ABCC8-2F9C-CC43-A708-4B48A8182C6F}" srcOrd="9" destOrd="0" presId="urn:microsoft.com/office/officeart/2005/8/layout/hProcess11"/>
    <dgm:cxn modelId="{CA59FC93-004E-5E4D-84C4-34F60FC3A2BA}" type="presParOf" srcId="{0E8E0C94-D36F-D54D-A002-08D4ADA1DD2C}" destId="{5E2EB00C-EB4C-9246-87B4-2CD41DFDD8F8}" srcOrd="10" destOrd="0" presId="urn:microsoft.com/office/officeart/2005/8/layout/hProcess11"/>
    <dgm:cxn modelId="{10B24F4B-88D6-C243-90B8-06DB2C194189}" type="presParOf" srcId="{5E2EB00C-EB4C-9246-87B4-2CD41DFDD8F8}" destId="{1DEF03CE-38DB-EA41-9273-D2054417F99E}" srcOrd="0" destOrd="0" presId="urn:microsoft.com/office/officeart/2005/8/layout/hProcess11"/>
    <dgm:cxn modelId="{4C4B2636-44D8-D04E-88C5-903C926015D8}" type="presParOf" srcId="{5E2EB00C-EB4C-9246-87B4-2CD41DFDD8F8}" destId="{BB8E3AC0-6861-B442-B5C5-D3EEBA352C42}" srcOrd="1" destOrd="0" presId="urn:microsoft.com/office/officeart/2005/8/layout/hProcess11"/>
    <dgm:cxn modelId="{690E4A27-84EE-A248-B906-F8A738679DAD}" type="presParOf" srcId="{5E2EB00C-EB4C-9246-87B4-2CD41DFDD8F8}" destId="{1A8BAB98-4D34-7D41-8672-9F207F9BA6A0}"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40FF0-CABF-9248-AE2A-1C712AD44784}">
      <dsp:nvSpPr>
        <dsp:cNvPr id="0" name=""/>
        <dsp:cNvSpPr/>
      </dsp:nvSpPr>
      <dsp:spPr>
        <a:xfrm>
          <a:off x="0" y="341119"/>
          <a:ext cx="8041755" cy="45482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98B3BF-C988-284E-AB98-08AE00423E0F}">
      <dsp:nvSpPr>
        <dsp:cNvPr id="0" name=""/>
        <dsp:cNvSpPr/>
      </dsp:nvSpPr>
      <dsp:spPr>
        <a:xfrm>
          <a:off x="0" y="-37496"/>
          <a:ext cx="1213327" cy="60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i="0" kern="1200" dirty="0"/>
            <a:t>10th</a:t>
          </a:r>
          <a:r>
            <a:rPr lang="en-US" sz="1600" i="1" kern="1200" dirty="0"/>
            <a:t> MMY</a:t>
          </a:r>
        </a:p>
      </dsp:txBody>
      <dsp:txXfrm>
        <a:off x="0" y="-37496"/>
        <a:ext cx="1213327" cy="604813"/>
      </dsp:txXfrm>
    </dsp:sp>
    <dsp:sp modelId="{12CA1044-F1AB-064A-8A77-B598B5DB64D3}">
      <dsp:nvSpPr>
        <dsp:cNvPr id="0" name=""/>
        <dsp:cNvSpPr/>
      </dsp:nvSpPr>
      <dsp:spPr>
        <a:xfrm>
          <a:off x="573477" y="521153"/>
          <a:ext cx="113706" cy="113706"/>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579D00-1F86-D247-98A8-3A83D357044E}">
      <dsp:nvSpPr>
        <dsp:cNvPr id="0" name=""/>
        <dsp:cNvSpPr/>
      </dsp:nvSpPr>
      <dsp:spPr>
        <a:xfrm>
          <a:off x="1255516" y="97333"/>
          <a:ext cx="1125271" cy="461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i="0" kern="1200" dirty="0"/>
            <a:t>11th</a:t>
          </a:r>
          <a:r>
            <a:rPr lang="en-US" sz="1600" i="1" kern="1200" dirty="0"/>
            <a:t> MMY</a:t>
          </a:r>
        </a:p>
      </dsp:txBody>
      <dsp:txXfrm>
        <a:off x="1255516" y="97333"/>
        <a:ext cx="1125271" cy="461325"/>
      </dsp:txXfrm>
    </dsp:sp>
    <dsp:sp modelId="{7EB46C21-B865-414C-B932-975304254F94}">
      <dsp:nvSpPr>
        <dsp:cNvPr id="0" name=""/>
        <dsp:cNvSpPr/>
      </dsp:nvSpPr>
      <dsp:spPr>
        <a:xfrm>
          <a:off x="1811082" y="490833"/>
          <a:ext cx="113706" cy="113706"/>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8AAE7B-3D49-A740-A133-1836822E5489}">
      <dsp:nvSpPr>
        <dsp:cNvPr id="0" name=""/>
        <dsp:cNvSpPr/>
      </dsp:nvSpPr>
      <dsp:spPr>
        <a:xfrm>
          <a:off x="2475281" y="101458"/>
          <a:ext cx="1101667" cy="437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kern="1200" dirty="0"/>
            <a:t>12th </a:t>
          </a:r>
          <a:r>
            <a:rPr lang="en-US" sz="1600" i="1" kern="1200" dirty="0"/>
            <a:t>MMY</a:t>
          </a:r>
        </a:p>
      </dsp:txBody>
      <dsp:txXfrm>
        <a:off x="2475281" y="101458"/>
        <a:ext cx="1101667" cy="437124"/>
      </dsp:txXfrm>
    </dsp:sp>
    <dsp:sp modelId="{C117A9BF-F4E5-974D-8296-4E56F38432BA}">
      <dsp:nvSpPr>
        <dsp:cNvPr id="0" name=""/>
        <dsp:cNvSpPr/>
      </dsp:nvSpPr>
      <dsp:spPr>
        <a:xfrm>
          <a:off x="2916576" y="507253"/>
          <a:ext cx="113706" cy="113706"/>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4BBC9E-A7FB-0A4B-8BF3-591882F9E9CD}">
      <dsp:nvSpPr>
        <dsp:cNvPr id="0" name=""/>
        <dsp:cNvSpPr/>
      </dsp:nvSpPr>
      <dsp:spPr>
        <a:xfrm>
          <a:off x="3709584" y="89864"/>
          <a:ext cx="1186842" cy="454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a:t>13th </a:t>
          </a:r>
          <a:r>
            <a:rPr lang="en-US" sz="1600" i="1" kern="1200" dirty="0"/>
            <a:t>MMY</a:t>
          </a:r>
        </a:p>
      </dsp:txBody>
      <dsp:txXfrm>
        <a:off x="3709584" y="89864"/>
        <a:ext cx="1186842" cy="454826"/>
      </dsp:txXfrm>
    </dsp:sp>
    <dsp:sp modelId="{D3814E21-0439-E345-BA93-0B4963267E00}">
      <dsp:nvSpPr>
        <dsp:cNvPr id="0" name=""/>
        <dsp:cNvSpPr/>
      </dsp:nvSpPr>
      <dsp:spPr>
        <a:xfrm>
          <a:off x="4211978" y="511679"/>
          <a:ext cx="113706" cy="113706"/>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63EAB9-EF77-9D4D-A196-719E82AF8198}">
      <dsp:nvSpPr>
        <dsp:cNvPr id="0" name=""/>
        <dsp:cNvSpPr/>
      </dsp:nvSpPr>
      <dsp:spPr>
        <a:xfrm>
          <a:off x="5041468" y="71139"/>
          <a:ext cx="1273533" cy="454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kern="1200" dirty="0"/>
            <a:t>14th </a:t>
          </a:r>
          <a:r>
            <a:rPr lang="en-US" sz="1600" i="1" kern="1200" dirty="0"/>
            <a:t>MMY</a:t>
          </a:r>
        </a:p>
      </dsp:txBody>
      <dsp:txXfrm>
        <a:off x="5041468" y="71139"/>
        <a:ext cx="1273533" cy="454826"/>
      </dsp:txXfrm>
    </dsp:sp>
    <dsp:sp modelId="{798074E3-E293-3145-8B68-3EEE89213B19}">
      <dsp:nvSpPr>
        <dsp:cNvPr id="0" name=""/>
        <dsp:cNvSpPr/>
      </dsp:nvSpPr>
      <dsp:spPr>
        <a:xfrm>
          <a:off x="5583578" y="511679"/>
          <a:ext cx="113706" cy="113706"/>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512CCB-BDB7-9449-9F47-C3FB627D5170}">
      <dsp:nvSpPr>
        <dsp:cNvPr id="0" name=""/>
        <dsp:cNvSpPr/>
      </dsp:nvSpPr>
      <dsp:spPr>
        <a:xfrm>
          <a:off x="6596974" y="95383"/>
          <a:ext cx="1219632" cy="356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i="0" kern="1200" dirty="0"/>
            <a:t>15th</a:t>
          </a:r>
          <a:r>
            <a:rPr lang="en-US" sz="1600" i="1" kern="1200" dirty="0"/>
            <a:t> MMY</a:t>
          </a:r>
        </a:p>
      </dsp:txBody>
      <dsp:txXfrm>
        <a:off x="6596974" y="95383"/>
        <a:ext cx="1219632" cy="356756"/>
      </dsp:txXfrm>
    </dsp:sp>
    <dsp:sp modelId="{CF5BD96A-0CB6-D746-8B56-F1D59B064723}">
      <dsp:nvSpPr>
        <dsp:cNvPr id="0" name=""/>
        <dsp:cNvSpPr/>
      </dsp:nvSpPr>
      <dsp:spPr>
        <a:xfrm>
          <a:off x="7107577" y="536196"/>
          <a:ext cx="113706" cy="1137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40FF0-CABF-9248-AE2A-1C712AD44784}">
      <dsp:nvSpPr>
        <dsp:cNvPr id="0" name=""/>
        <dsp:cNvSpPr/>
      </dsp:nvSpPr>
      <dsp:spPr>
        <a:xfrm>
          <a:off x="0" y="341119"/>
          <a:ext cx="8041755" cy="45482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A938A0-8F96-924F-B1D8-1D51A17E7BCF}">
      <dsp:nvSpPr>
        <dsp:cNvPr id="0" name=""/>
        <dsp:cNvSpPr/>
      </dsp:nvSpPr>
      <dsp:spPr>
        <a:xfrm>
          <a:off x="85122" y="73213"/>
          <a:ext cx="1157376" cy="454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i="0" kern="1200" dirty="0"/>
            <a:t>16th</a:t>
          </a:r>
          <a:r>
            <a:rPr lang="en-US" sz="1600" i="1" kern="1200" dirty="0"/>
            <a:t> MMY</a:t>
          </a:r>
        </a:p>
      </dsp:txBody>
      <dsp:txXfrm>
        <a:off x="85122" y="73213"/>
        <a:ext cx="1157376" cy="454826"/>
      </dsp:txXfrm>
    </dsp:sp>
    <dsp:sp modelId="{15A0AB2A-7F75-2B4C-BC1E-05A431D96A3B}">
      <dsp:nvSpPr>
        <dsp:cNvPr id="0" name=""/>
        <dsp:cNvSpPr/>
      </dsp:nvSpPr>
      <dsp:spPr>
        <a:xfrm>
          <a:off x="523822" y="511679"/>
          <a:ext cx="113706" cy="1137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9F1B4A-3255-8142-B352-CFE4CD4E498A}">
      <dsp:nvSpPr>
        <dsp:cNvPr id="0" name=""/>
        <dsp:cNvSpPr/>
      </dsp:nvSpPr>
      <dsp:spPr>
        <a:xfrm>
          <a:off x="1251896" y="65585"/>
          <a:ext cx="1157376" cy="454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a:t>17th </a:t>
          </a:r>
          <a:r>
            <a:rPr lang="en-US" sz="1600" i="1" kern="1200" dirty="0"/>
            <a:t>MMY</a:t>
          </a:r>
        </a:p>
      </dsp:txBody>
      <dsp:txXfrm>
        <a:off x="1251896" y="65585"/>
        <a:ext cx="1157376" cy="454826"/>
      </dsp:txXfrm>
    </dsp:sp>
    <dsp:sp modelId="{91323309-577D-B945-B4FB-F149ADEB066C}">
      <dsp:nvSpPr>
        <dsp:cNvPr id="0" name=""/>
        <dsp:cNvSpPr/>
      </dsp:nvSpPr>
      <dsp:spPr>
        <a:xfrm>
          <a:off x="1739068" y="511679"/>
          <a:ext cx="113706" cy="1137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4E50A3-2264-5E4F-94B8-D53610B73A9C}">
      <dsp:nvSpPr>
        <dsp:cNvPr id="0" name=""/>
        <dsp:cNvSpPr/>
      </dsp:nvSpPr>
      <dsp:spPr>
        <a:xfrm>
          <a:off x="2649278" y="65585"/>
          <a:ext cx="1157376" cy="454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kern="1200" dirty="0"/>
            <a:t>18th </a:t>
          </a:r>
          <a:r>
            <a:rPr lang="en-US" sz="1600" i="1" kern="1200" dirty="0"/>
            <a:t>MMY</a:t>
          </a:r>
        </a:p>
      </dsp:txBody>
      <dsp:txXfrm>
        <a:off x="2649278" y="65585"/>
        <a:ext cx="1157376" cy="454826"/>
      </dsp:txXfrm>
    </dsp:sp>
    <dsp:sp modelId="{E7BCF52F-6712-584C-A13E-7924C86315A0}">
      <dsp:nvSpPr>
        <dsp:cNvPr id="0" name=""/>
        <dsp:cNvSpPr/>
      </dsp:nvSpPr>
      <dsp:spPr>
        <a:xfrm>
          <a:off x="3106476" y="511679"/>
          <a:ext cx="113706" cy="1137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8B7B8A-6A25-D042-98C0-0752F388D534}">
      <dsp:nvSpPr>
        <dsp:cNvPr id="0" name=""/>
        <dsp:cNvSpPr/>
      </dsp:nvSpPr>
      <dsp:spPr>
        <a:xfrm>
          <a:off x="3865854" y="101744"/>
          <a:ext cx="1130502" cy="454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a:t>19th </a:t>
          </a:r>
          <a:r>
            <a:rPr lang="en-US" sz="1600" i="1" kern="1200" dirty="0"/>
            <a:t>MMY</a:t>
          </a:r>
        </a:p>
      </dsp:txBody>
      <dsp:txXfrm>
        <a:off x="3865854" y="101744"/>
        <a:ext cx="1130502" cy="454826"/>
      </dsp:txXfrm>
    </dsp:sp>
    <dsp:sp modelId="{83511EDC-6061-A341-8A55-27B5824ACE29}">
      <dsp:nvSpPr>
        <dsp:cNvPr id="0" name=""/>
        <dsp:cNvSpPr/>
      </dsp:nvSpPr>
      <dsp:spPr>
        <a:xfrm>
          <a:off x="4262733" y="521601"/>
          <a:ext cx="113706" cy="1137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4A1EE2-095E-4046-96C0-2238186BD931}">
      <dsp:nvSpPr>
        <dsp:cNvPr id="0" name=""/>
        <dsp:cNvSpPr/>
      </dsp:nvSpPr>
      <dsp:spPr>
        <a:xfrm>
          <a:off x="5220228" y="88568"/>
          <a:ext cx="1157376" cy="454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i="0" kern="1200" dirty="0"/>
            <a:t>20th </a:t>
          </a:r>
          <a:r>
            <a:rPr lang="en-US" sz="1600" i="1" kern="1200" dirty="0"/>
            <a:t>MMY</a:t>
          </a:r>
        </a:p>
      </dsp:txBody>
      <dsp:txXfrm>
        <a:off x="5220228" y="88568"/>
        <a:ext cx="1157376" cy="454826"/>
      </dsp:txXfrm>
    </dsp:sp>
    <dsp:sp modelId="{2FB552A3-B1BF-D84D-B23B-A51D100DD718}">
      <dsp:nvSpPr>
        <dsp:cNvPr id="0" name=""/>
        <dsp:cNvSpPr/>
      </dsp:nvSpPr>
      <dsp:spPr>
        <a:xfrm>
          <a:off x="5603206" y="503449"/>
          <a:ext cx="113706" cy="1137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EF03CE-38DB-EA41-9273-D2054417F99E}">
      <dsp:nvSpPr>
        <dsp:cNvPr id="0" name=""/>
        <dsp:cNvSpPr/>
      </dsp:nvSpPr>
      <dsp:spPr>
        <a:xfrm>
          <a:off x="6521096" y="109349"/>
          <a:ext cx="1157376" cy="454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i="0" kern="1200" dirty="0"/>
            <a:t>21st </a:t>
          </a:r>
          <a:r>
            <a:rPr lang="en-US" sz="1600" i="1" kern="1200" dirty="0"/>
            <a:t>MMY</a:t>
          </a:r>
        </a:p>
      </dsp:txBody>
      <dsp:txXfrm>
        <a:off x="6521096" y="109349"/>
        <a:ext cx="1157376" cy="454826"/>
      </dsp:txXfrm>
    </dsp:sp>
    <dsp:sp modelId="{BB8E3AC0-6861-B442-B5C5-D3EEBA352C42}">
      <dsp:nvSpPr>
        <dsp:cNvPr id="0" name=""/>
        <dsp:cNvSpPr/>
      </dsp:nvSpPr>
      <dsp:spPr>
        <a:xfrm>
          <a:off x="7145077" y="511679"/>
          <a:ext cx="113706" cy="1137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22A1885-0886-4216-817A-15262088275E}" type="datetimeFigureOut">
              <a:rPr lang="en-US" smtClean="0"/>
              <a:t>2/22/2021</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7C62D05-9593-4749-B456-4A608D10E721}" type="slidenum">
              <a:rPr lang="en-US" smtClean="0"/>
              <a:t>‹#›</a:t>
            </a:fld>
            <a:endParaRPr lang="en-US"/>
          </a:p>
        </p:txBody>
      </p:sp>
    </p:spTree>
    <p:extLst>
      <p:ext uri="{BB962C8B-B14F-4D97-AF65-F5344CB8AC3E}">
        <p14:creationId xmlns:p14="http://schemas.microsoft.com/office/powerpoint/2010/main" val="68199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89BBD82-26D1-4331-8E0E-2D7AF3585F98}" type="datetimeFigureOut">
              <a:rPr lang="en-US" smtClean="0"/>
              <a:pPr/>
              <a:t>2/22/2021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E1A1FFC-B1D3-4B9B-A515-8DDAB285427B}" type="slidenum">
              <a:rPr lang="en-US" smtClean="0"/>
              <a:pPr/>
              <a:t>‹#›</a:t>
            </a:fld>
            <a:endParaRPr lang="en-US"/>
          </a:p>
        </p:txBody>
      </p:sp>
    </p:spTree>
    <p:extLst>
      <p:ext uri="{BB962C8B-B14F-4D97-AF65-F5344CB8AC3E}">
        <p14:creationId xmlns:p14="http://schemas.microsoft.com/office/powerpoint/2010/main" val="2824040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26CDEB-38F5-41D3-8DF6-2D9C0FDED643}" type="slidenum">
              <a:rPr lang="en-US" smtClean="0"/>
              <a:pPr/>
              <a:t>1</a:t>
            </a:fld>
            <a:endParaRPr lang="en-US"/>
          </a:p>
        </p:txBody>
      </p:sp>
      <p:sp>
        <p:nvSpPr>
          <p:cNvPr id="5" name="Footer Placeholder 4"/>
          <p:cNvSpPr>
            <a:spLocks noGrp="1"/>
          </p:cNvSpPr>
          <p:nvPr>
            <p:ph type="ftr" sz="quarter" idx="11"/>
          </p:nvPr>
        </p:nvSpPr>
        <p:spPr/>
        <p:txBody>
          <a:bodyPr/>
          <a:lstStyle/>
          <a:p>
            <a:r>
              <a:rPr lang="en-US"/>
              <a:t>FINDING AND SELECTING TESTS, Janet F. Carlson &amp; Sara E. Gonzalez </a:t>
            </a:r>
          </a:p>
        </p:txBody>
      </p:sp>
    </p:spTree>
    <p:extLst>
      <p:ext uri="{BB962C8B-B14F-4D97-AF65-F5344CB8AC3E}">
        <p14:creationId xmlns:p14="http://schemas.microsoft.com/office/powerpoint/2010/main" val="2055853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1A1FFC-B1D3-4B9B-A515-8DDAB285427B}" type="slidenum">
              <a:rPr lang="en-US" smtClean="0"/>
              <a:pPr/>
              <a:t>13</a:t>
            </a:fld>
            <a:endParaRPr lang="en-US"/>
          </a:p>
        </p:txBody>
      </p:sp>
    </p:spTree>
    <p:extLst>
      <p:ext uri="{BB962C8B-B14F-4D97-AF65-F5344CB8AC3E}">
        <p14:creationId xmlns:p14="http://schemas.microsoft.com/office/powerpoint/2010/main" val="2787069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A1FFC-B1D3-4B9B-A515-8DDAB285427B}" type="slidenum">
              <a:rPr lang="en-US" smtClean="0"/>
              <a:pPr/>
              <a:t>14</a:t>
            </a:fld>
            <a:endParaRPr lang="en-US"/>
          </a:p>
        </p:txBody>
      </p:sp>
    </p:spTree>
    <p:extLst>
      <p:ext uri="{BB962C8B-B14F-4D97-AF65-F5344CB8AC3E}">
        <p14:creationId xmlns:p14="http://schemas.microsoft.com/office/powerpoint/2010/main" val="3715064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A1FFC-B1D3-4B9B-A515-8DDAB285427B}" type="slidenum">
              <a:rPr lang="en-US" smtClean="0"/>
              <a:pPr/>
              <a:t>15</a:t>
            </a:fld>
            <a:endParaRPr lang="en-US"/>
          </a:p>
        </p:txBody>
      </p:sp>
    </p:spTree>
    <p:extLst>
      <p:ext uri="{BB962C8B-B14F-4D97-AF65-F5344CB8AC3E}">
        <p14:creationId xmlns:p14="http://schemas.microsoft.com/office/powerpoint/2010/main" val="3382361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A1FFC-B1D3-4B9B-A515-8DDAB285427B}" type="slidenum">
              <a:rPr lang="en-US" smtClean="0"/>
              <a:pPr/>
              <a:t>16</a:t>
            </a:fld>
            <a:endParaRPr lang="en-US"/>
          </a:p>
        </p:txBody>
      </p:sp>
    </p:spTree>
    <p:extLst>
      <p:ext uri="{BB962C8B-B14F-4D97-AF65-F5344CB8AC3E}">
        <p14:creationId xmlns:p14="http://schemas.microsoft.com/office/powerpoint/2010/main" val="3840975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A1FFC-B1D3-4B9B-A515-8DDAB285427B}" type="slidenum">
              <a:rPr lang="en-US" smtClean="0"/>
              <a:pPr/>
              <a:t>19</a:t>
            </a:fld>
            <a:endParaRPr lang="en-US"/>
          </a:p>
        </p:txBody>
      </p:sp>
    </p:spTree>
    <p:extLst>
      <p:ext uri="{BB962C8B-B14F-4D97-AF65-F5344CB8AC3E}">
        <p14:creationId xmlns:p14="http://schemas.microsoft.com/office/powerpoint/2010/main" val="2380708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3E1A1FFC-B1D3-4B9B-A515-8DDAB285427B}" type="slidenum">
              <a:rPr lang="en-US">
                <a:solidFill>
                  <a:prstClr val="black"/>
                </a:solidFill>
                <a:latin typeface="Calibri"/>
              </a:rPr>
              <a:pPr defTabSz="931774">
                <a:defRPr/>
              </a:pPr>
              <a:t>21</a:t>
            </a:fld>
            <a:endParaRPr lang="en-US">
              <a:solidFill>
                <a:prstClr val="black"/>
              </a:solidFill>
              <a:latin typeface="Calibri"/>
            </a:endParaRPr>
          </a:p>
        </p:txBody>
      </p:sp>
    </p:spTree>
    <p:extLst>
      <p:ext uri="{BB962C8B-B14F-4D97-AF65-F5344CB8AC3E}">
        <p14:creationId xmlns:p14="http://schemas.microsoft.com/office/powerpoint/2010/main" val="2223431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A1FFC-B1D3-4B9B-A515-8DDAB285427B}" type="slidenum">
              <a:rPr lang="en-US" smtClean="0"/>
              <a:pPr/>
              <a:t>23</a:t>
            </a:fld>
            <a:endParaRPr lang="en-US"/>
          </a:p>
        </p:txBody>
      </p:sp>
    </p:spTree>
    <p:extLst>
      <p:ext uri="{BB962C8B-B14F-4D97-AF65-F5344CB8AC3E}">
        <p14:creationId xmlns:p14="http://schemas.microsoft.com/office/powerpoint/2010/main" val="3742276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A1FFC-B1D3-4B9B-A515-8DDAB285427B}" type="slidenum">
              <a:rPr lang="en-US" smtClean="0"/>
              <a:pPr/>
              <a:t>24</a:t>
            </a:fld>
            <a:endParaRPr lang="en-US"/>
          </a:p>
        </p:txBody>
      </p:sp>
    </p:spTree>
    <p:extLst>
      <p:ext uri="{BB962C8B-B14F-4D97-AF65-F5344CB8AC3E}">
        <p14:creationId xmlns:p14="http://schemas.microsoft.com/office/powerpoint/2010/main" val="3094296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A1FFC-B1D3-4B9B-A515-8DDAB285427B}" type="slidenum">
              <a:rPr lang="en-US" smtClean="0"/>
              <a:pPr/>
              <a:t>25</a:t>
            </a:fld>
            <a:endParaRPr lang="en-US"/>
          </a:p>
        </p:txBody>
      </p:sp>
    </p:spTree>
    <p:extLst>
      <p:ext uri="{BB962C8B-B14F-4D97-AF65-F5344CB8AC3E}">
        <p14:creationId xmlns:p14="http://schemas.microsoft.com/office/powerpoint/2010/main" val="1675544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A1FFC-B1D3-4B9B-A515-8DDAB285427B}" type="slidenum">
              <a:rPr lang="en-US" smtClean="0"/>
              <a:pPr/>
              <a:t>2</a:t>
            </a:fld>
            <a:endParaRPr lang="en-US"/>
          </a:p>
        </p:txBody>
      </p:sp>
    </p:spTree>
    <p:extLst>
      <p:ext uri="{BB962C8B-B14F-4D97-AF65-F5344CB8AC3E}">
        <p14:creationId xmlns:p14="http://schemas.microsoft.com/office/powerpoint/2010/main" val="3312432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A1FFC-B1D3-4B9B-A515-8DDAB285427B}" type="slidenum">
              <a:rPr lang="en-US" smtClean="0"/>
              <a:pPr/>
              <a:t>3</a:t>
            </a:fld>
            <a:endParaRPr lang="en-US"/>
          </a:p>
        </p:txBody>
      </p:sp>
    </p:spTree>
    <p:extLst>
      <p:ext uri="{BB962C8B-B14F-4D97-AF65-F5344CB8AC3E}">
        <p14:creationId xmlns:p14="http://schemas.microsoft.com/office/powerpoint/2010/main" val="1843379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A1FFC-B1D3-4B9B-A515-8DDAB285427B}" type="slidenum">
              <a:rPr lang="en-US" smtClean="0"/>
              <a:pPr/>
              <a:t>4</a:t>
            </a:fld>
            <a:endParaRPr lang="en-US"/>
          </a:p>
        </p:txBody>
      </p:sp>
    </p:spTree>
    <p:extLst>
      <p:ext uri="{BB962C8B-B14F-4D97-AF65-F5344CB8AC3E}">
        <p14:creationId xmlns:p14="http://schemas.microsoft.com/office/powerpoint/2010/main" val="1775021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1A1FFC-B1D3-4B9B-A515-8DDAB285427B}" type="slidenum">
              <a:rPr lang="en-US" smtClean="0"/>
              <a:pPr/>
              <a:t>5</a:t>
            </a:fld>
            <a:endParaRPr lang="en-US"/>
          </a:p>
        </p:txBody>
      </p:sp>
    </p:spTree>
    <p:extLst>
      <p:ext uri="{BB962C8B-B14F-4D97-AF65-F5344CB8AC3E}">
        <p14:creationId xmlns:p14="http://schemas.microsoft.com/office/powerpoint/2010/main" val="196023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1A1FFC-B1D3-4B9B-A515-8DDAB285427B}" type="slidenum">
              <a:rPr lang="en-US" smtClean="0"/>
              <a:pPr/>
              <a:t>6</a:t>
            </a:fld>
            <a:endParaRPr lang="en-US"/>
          </a:p>
        </p:txBody>
      </p:sp>
    </p:spTree>
    <p:extLst>
      <p:ext uri="{BB962C8B-B14F-4D97-AF65-F5344CB8AC3E}">
        <p14:creationId xmlns:p14="http://schemas.microsoft.com/office/powerpoint/2010/main" val="2356131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A1FFC-B1D3-4B9B-A515-8DDAB285427B}" type="slidenum">
              <a:rPr lang="en-US" smtClean="0"/>
              <a:pPr/>
              <a:t>9</a:t>
            </a:fld>
            <a:endParaRPr lang="en-US"/>
          </a:p>
        </p:txBody>
      </p:sp>
    </p:spTree>
    <p:extLst>
      <p:ext uri="{BB962C8B-B14F-4D97-AF65-F5344CB8AC3E}">
        <p14:creationId xmlns:p14="http://schemas.microsoft.com/office/powerpoint/2010/main" val="2662101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FINDING AND SELECTING TESTS, Janet F. Carlson &amp; Sara E. Gonzalez </a:t>
            </a:r>
          </a:p>
        </p:txBody>
      </p:sp>
      <p:sp>
        <p:nvSpPr>
          <p:cNvPr id="5" name="Slide Number Placeholder 4"/>
          <p:cNvSpPr>
            <a:spLocks noGrp="1"/>
          </p:cNvSpPr>
          <p:nvPr>
            <p:ph type="sldNum" sz="quarter" idx="11"/>
          </p:nvPr>
        </p:nvSpPr>
        <p:spPr/>
        <p:txBody>
          <a:bodyPr/>
          <a:lstStyle/>
          <a:p>
            <a:fld id="{3826CDEB-38F5-41D3-8DF6-2D9C0FDED643}" type="slidenum">
              <a:rPr lang="en-US" smtClean="0"/>
              <a:pPr/>
              <a:t>11</a:t>
            </a:fld>
            <a:endParaRPr lang="en-US"/>
          </a:p>
        </p:txBody>
      </p:sp>
    </p:spTree>
    <p:extLst>
      <p:ext uri="{BB962C8B-B14F-4D97-AF65-F5344CB8AC3E}">
        <p14:creationId xmlns:p14="http://schemas.microsoft.com/office/powerpoint/2010/main" val="1902723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A1FFC-B1D3-4B9B-A515-8DDAB285427B}" type="slidenum">
              <a:rPr lang="en-US" smtClean="0"/>
              <a:pPr/>
              <a:t>12</a:t>
            </a:fld>
            <a:endParaRPr lang="en-US"/>
          </a:p>
        </p:txBody>
      </p:sp>
    </p:spTree>
    <p:extLst>
      <p:ext uri="{BB962C8B-B14F-4D97-AF65-F5344CB8AC3E}">
        <p14:creationId xmlns:p14="http://schemas.microsoft.com/office/powerpoint/2010/main" val="714867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3875DB-A9CA-AB49-83B2-AF1F0B946A5B}" type="datetime1">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4DAA7-4365-4626-B556-69ABA2DE1BD4}" type="slidenum">
              <a:rPr lang="en-US" smtClean="0"/>
              <a:pPr/>
              <a:t>‹#›</a:t>
            </a:fld>
            <a:endParaRPr lang="en-US"/>
          </a:p>
        </p:txBody>
      </p:sp>
    </p:spTree>
    <p:extLst>
      <p:ext uri="{BB962C8B-B14F-4D97-AF65-F5344CB8AC3E}">
        <p14:creationId xmlns:p14="http://schemas.microsoft.com/office/powerpoint/2010/main" val="3707961760"/>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D1339D-81C1-2D46-A5C9-1BB9EFEF3B30}" type="datetime1">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4DAA7-4365-4626-B556-69ABA2DE1BD4}" type="slidenum">
              <a:rPr lang="en-US" smtClean="0"/>
              <a:pPr/>
              <a:t>‹#›</a:t>
            </a:fld>
            <a:endParaRPr lang="en-US"/>
          </a:p>
        </p:txBody>
      </p:sp>
    </p:spTree>
    <p:extLst>
      <p:ext uri="{BB962C8B-B14F-4D97-AF65-F5344CB8AC3E}">
        <p14:creationId xmlns:p14="http://schemas.microsoft.com/office/powerpoint/2010/main" val="3386074800"/>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1B0BE1-67E1-EB42-A435-88F92B982A52}" type="datetime1">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4DAA7-4365-4626-B556-69ABA2DE1BD4}" type="slidenum">
              <a:rPr lang="en-US" smtClean="0"/>
              <a:pPr/>
              <a:t>‹#›</a:t>
            </a:fld>
            <a:endParaRPr lang="en-US"/>
          </a:p>
        </p:txBody>
      </p:sp>
    </p:spTree>
    <p:extLst>
      <p:ext uri="{BB962C8B-B14F-4D97-AF65-F5344CB8AC3E}">
        <p14:creationId xmlns:p14="http://schemas.microsoft.com/office/powerpoint/2010/main" val="3282230658"/>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26185" y="4406900"/>
            <a:ext cx="7268527" cy="1967834"/>
          </a:xfrm>
          <a:prstGeom prst="rect">
            <a:avLst/>
          </a:prstGeom>
        </p:spPr>
        <p:txBody>
          <a:bodyPr anchor="t"/>
          <a:lstStyle>
            <a:lvl1pPr algn="r">
              <a:defRPr sz="4000" b="1" i="0" cap="all">
                <a:solidFill>
                  <a:schemeClr val="bg1"/>
                </a:solidFill>
                <a:latin typeface="Helvetica"/>
                <a:cs typeface="Helvetica"/>
              </a:defRPr>
            </a:lvl1pPr>
          </a:lstStyle>
          <a:p>
            <a:r>
              <a:rPr lang="en-US" dirty="0"/>
              <a:t>Click to edit </a:t>
            </a:r>
            <a:br>
              <a:rPr lang="en-US" dirty="0"/>
            </a:br>
            <a:r>
              <a:rPr lang="en-US" dirty="0"/>
              <a:t>Master title</a:t>
            </a:r>
          </a:p>
        </p:txBody>
      </p:sp>
      <p:sp>
        <p:nvSpPr>
          <p:cNvPr id="3" name="Text Placeholder 2"/>
          <p:cNvSpPr>
            <a:spLocks noGrp="1"/>
          </p:cNvSpPr>
          <p:nvPr>
            <p:ph type="body" idx="1" hasCustomPrompt="1"/>
          </p:nvPr>
        </p:nvSpPr>
        <p:spPr>
          <a:xfrm>
            <a:off x="2302227" y="3766035"/>
            <a:ext cx="6192485" cy="640865"/>
          </a:xfrm>
          <a:prstGeom prst="rect">
            <a:avLst/>
          </a:prstGeom>
        </p:spPr>
        <p:txBody>
          <a:bodyPr anchor="b"/>
          <a:lstStyle>
            <a:lvl1pPr marL="0" indent="0" algn="r">
              <a:buNone/>
              <a:defRPr sz="2000" b="1" i="0" baseline="0">
                <a:solidFill>
                  <a:schemeClr val="bg1"/>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presenters name</a:t>
            </a:r>
          </a:p>
        </p:txBody>
      </p:sp>
    </p:spTree>
    <p:extLst>
      <p:ext uri="{BB962C8B-B14F-4D97-AF65-F5344CB8AC3E}">
        <p14:creationId xmlns:p14="http://schemas.microsoft.com/office/powerpoint/2010/main" val="3619983865"/>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92FC5-1623-5F4A-8870-9820C64B3A14}" type="slidenum">
              <a:rPr lang="en-US" smtClean="0"/>
              <a:pPr/>
              <a:t>‹#›</a:t>
            </a:fld>
            <a:endParaRPr lang="en-US"/>
          </a:p>
        </p:txBody>
      </p:sp>
    </p:spTree>
    <p:extLst>
      <p:ext uri="{BB962C8B-B14F-4D97-AF65-F5344CB8AC3E}">
        <p14:creationId xmlns:p14="http://schemas.microsoft.com/office/powerpoint/2010/main" val="3502091669"/>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745962-2F24-A840-9EF2-850E22D8EBBD}" type="datetime1">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4DAA7-4365-4626-B556-69ABA2DE1BD4}" type="slidenum">
              <a:rPr lang="en-US" smtClean="0"/>
              <a:pPr/>
              <a:t>‹#›</a:t>
            </a:fld>
            <a:endParaRPr lang="en-US"/>
          </a:p>
        </p:txBody>
      </p:sp>
    </p:spTree>
    <p:extLst>
      <p:ext uri="{BB962C8B-B14F-4D97-AF65-F5344CB8AC3E}">
        <p14:creationId xmlns:p14="http://schemas.microsoft.com/office/powerpoint/2010/main" val="2805768355"/>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745962-2F24-A840-9EF2-850E22D8EBBD}" type="datetime1">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4DAA7-4365-4626-B556-69ABA2DE1BD4}" type="slidenum">
              <a:rPr lang="en-US" smtClean="0"/>
              <a:pPr/>
              <a:t>‹#›</a:t>
            </a:fld>
            <a:endParaRPr lang="en-US"/>
          </a:p>
        </p:txBody>
      </p:sp>
    </p:spTree>
    <p:extLst>
      <p:ext uri="{BB962C8B-B14F-4D97-AF65-F5344CB8AC3E}">
        <p14:creationId xmlns:p14="http://schemas.microsoft.com/office/powerpoint/2010/main" val="3811399842"/>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745962-2F24-A840-9EF2-850E22D8EBBD}" type="datetime1">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4DAA7-4365-4626-B556-69ABA2DE1BD4}" type="slidenum">
              <a:rPr lang="en-US" smtClean="0"/>
              <a:pPr/>
              <a:t>‹#›</a:t>
            </a:fld>
            <a:endParaRPr lang="en-US"/>
          </a:p>
        </p:txBody>
      </p:sp>
    </p:spTree>
    <p:extLst>
      <p:ext uri="{BB962C8B-B14F-4D97-AF65-F5344CB8AC3E}">
        <p14:creationId xmlns:p14="http://schemas.microsoft.com/office/powerpoint/2010/main" val="3811399842"/>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6852FE-AA80-C642-AB6A-C147CF85236F}" type="datetime1">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4DAA7-4365-4626-B556-69ABA2DE1BD4}" type="slidenum">
              <a:rPr lang="en-US" smtClean="0"/>
              <a:pPr/>
              <a:t>‹#›</a:t>
            </a:fld>
            <a:endParaRPr lang="en-US"/>
          </a:p>
        </p:txBody>
      </p:sp>
    </p:spTree>
    <p:extLst>
      <p:ext uri="{BB962C8B-B14F-4D97-AF65-F5344CB8AC3E}">
        <p14:creationId xmlns:p14="http://schemas.microsoft.com/office/powerpoint/2010/main" val="1797911217"/>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14570A-9C43-B745-A7DF-72AAA97814C4}" type="datetime1">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4DAA7-4365-4626-B556-69ABA2DE1BD4}" type="slidenum">
              <a:rPr lang="en-US" smtClean="0"/>
              <a:pPr/>
              <a:t>‹#›</a:t>
            </a:fld>
            <a:endParaRPr lang="en-US"/>
          </a:p>
        </p:txBody>
      </p:sp>
    </p:spTree>
    <p:extLst>
      <p:ext uri="{BB962C8B-B14F-4D97-AF65-F5344CB8AC3E}">
        <p14:creationId xmlns:p14="http://schemas.microsoft.com/office/powerpoint/2010/main" val="3477442311"/>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9B234D-03AB-CF43-A9E8-408E52BA270B}" type="datetime1">
              <a:rPr lang="en-US" smtClean="0"/>
              <a:t>2/22/2021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4DAA7-4365-4626-B556-69ABA2DE1BD4}" type="slidenum">
              <a:rPr lang="en-US" smtClean="0"/>
              <a:pPr/>
              <a:t>‹#›</a:t>
            </a:fld>
            <a:endParaRPr lang="en-US"/>
          </a:p>
        </p:txBody>
      </p:sp>
    </p:spTree>
    <p:extLst>
      <p:ext uri="{BB962C8B-B14F-4D97-AF65-F5344CB8AC3E}">
        <p14:creationId xmlns:p14="http://schemas.microsoft.com/office/powerpoint/2010/main" val="3541613046"/>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469C9C-D680-764E-8820-62FB7DE24C78}" type="datetime1">
              <a:rPr lang="en-US" smtClean="0"/>
              <a:t>2/22/2021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4DAA7-4365-4626-B556-69ABA2DE1BD4}" type="slidenum">
              <a:rPr lang="en-US" smtClean="0"/>
              <a:pPr/>
              <a:t>‹#›</a:t>
            </a:fld>
            <a:endParaRPr lang="en-US"/>
          </a:p>
        </p:txBody>
      </p:sp>
    </p:spTree>
    <p:extLst>
      <p:ext uri="{BB962C8B-B14F-4D97-AF65-F5344CB8AC3E}">
        <p14:creationId xmlns:p14="http://schemas.microsoft.com/office/powerpoint/2010/main" val="1344360692"/>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2DBBBB-1712-324D-A3BB-1BB5680763A4}" type="datetime1">
              <a:rPr lang="en-US" smtClean="0"/>
              <a:t>2/22/2021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4DAA7-4365-4626-B556-69ABA2DE1BD4}" type="slidenum">
              <a:rPr lang="en-US" smtClean="0"/>
              <a:pPr/>
              <a:t>‹#›</a:t>
            </a:fld>
            <a:endParaRPr lang="en-US"/>
          </a:p>
        </p:txBody>
      </p:sp>
    </p:spTree>
    <p:extLst>
      <p:ext uri="{BB962C8B-B14F-4D97-AF65-F5344CB8AC3E}">
        <p14:creationId xmlns:p14="http://schemas.microsoft.com/office/powerpoint/2010/main" val="3711737143"/>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7E0575-6214-2044-B2BD-3F20553714BF}" type="datetime1">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4DAA7-4365-4626-B556-69ABA2DE1BD4}" type="slidenum">
              <a:rPr lang="en-US" smtClean="0"/>
              <a:pPr/>
              <a:t>‹#›</a:t>
            </a:fld>
            <a:endParaRPr lang="en-US"/>
          </a:p>
        </p:txBody>
      </p:sp>
    </p:spTree>
    <p:extLst>
      <p:ext uri="{BB962C8B-B14F-4D97-AF65-F5344CB8AC3E}">
        <p14:creationId xmlns:p14="http://schemas.microsoft.com/office/powerpoint/2010/main" val="129655488"/>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7E7491-60A9-1B45-B0E1-9B742EB1384C}" type="datetime1">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4DAA7-4365-4626-B556-69ABA2DE1BD4}" type="slidenum">
              <a:rPr lang="en-US" smtClean="0"/>
              <a:pPr/>
              <a:t>‹#›</a:t>
            </a:fld>
            <a:endParaRPr lang="en-US"/>
          </a:p>
        </p:txBody>
      </p:sp>
    </p:spTree>
    <p:extLst>
      <p:ext uri="{BB962C8B-B14F-4D97-AF65-F5344CB8AC3E}">
        <p14:creationId xmlns:p14="http://schemas.microsoft.com/office/powerpoint/2010/main" val="3156383947"/>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5.emf"/><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4A2E3-5596-0942-8E78-CF0BCCB411C7}" type="datetime1">
              <a:rPr lang="en-US" smtClean="0"/>
              <a:t>2/22/2021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4DAA7-4365-4626-B556-69ABA2DE1BD4}" type="slidenum">
              <a:rPr lang="en-US" smtClean="0"/>
              <a:pPr/>
              <a:t>‹#›</a:t>
            </a:fld>
            <a:endParaRPr lang="en-US"/>
          </a:p>
        </p:txBody>
      </p:sp>
    </p:spTree>
    <p:extLst>
      <p:ext uri="{BB962C8B-B14F-4D97-AF65-F5344CB8AC3E}">
        <p14:creationId xmlns:p14="http://schemas.microsoft.com/office/powerpoint/2010/main" val="2715704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0">
              <a:schemeClr val="bg2"/>
            </a:gs>
            <a:gs pos="0">
              <a:schemeClr val="bg2">
                <a:lumMod val="75000"/>
              </a:schemeClr>
            </a:gs>
          </a:gsLst>
          <a:lin ang="6240000" scaled="0"/>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02923" y="-3141865"/>
            <a:ext cx="10034932" cy="8973914"/>
          </a:xfrm>
          <a:prstGeom prst="rect">
            <a:avLst/>
          </a:prstGeom>
        </p:spPr>
      </p:pic>
      <p:pic>
        <p:nvPicPr>
          <p:cNvPr id="8" name="Picture 7"/>
          <p:cNvPicPr>
            <a:picLocks noChangeAspect="1"/>
          </p:cNvPicPr>
          <p:nvPr/>
        </p:nvPicPr>
        <p:blipFill>
          <a:blip r:embed="rId4"/>
          <a:stretch>
            <a:fillRect/>
          </a:stretch>
        </p:blipFill>
        <p:spPr>
          <a:xfrm>
            <a:off x="0" y="-3720353"/>
            <a:ext cx="8055073" cy="6858000"/>
          </a:xfrm>
          <a:prstGeom prst="rect">
            <a:avLst/>
          </a:prstGeom>
          <a:effectLst>
            <a:outerShdw blurRad="101600" dist="38100" dir="2700000" sx="101000" sy="101000" algn="tl" rotWithShape="0">
              <a:prstClr val="black">
                <a:alpha val="48000"/>
              </a:prstClr>
            </a:outerShdw>
          </a:effectLst>
        </p:spPr>
      </p:pic>
      <p:pic>
        <p:nvPicPr>
          <p:cNvPr id="9" name="Picture 8"/>
          <p:cNvPicPr>
            <a:picLocks noChangeAspect="1"/>
          </p:cNvPicPr>
          <p:nvPr/>
        </p:nvPicPr>
        <p:blipFill>
          <a:blip r:embed="rId5"/>
          <a:stretch>
            <a:fillRect/>
          </a:stretch>
        </p:blipFill>
        <p:spPr>
          <a:xfrm>
            <a:off x="0" y="2346325"/>
            <a:ext cx="9144000" cy="6845300"/>
          </a:xfrm>
          <a:prstGeom prst="rect">
            <a:avLst/>
          </a:prstGeom>
        </p:spPr>
      </p:pic>
    </p:spTree>
    <p:extLst>
      <p:ext uri="{BB962C8B-B14F-4D97-AF65-F5344CB8AC3E}">
        <p14:creationId xmlns:p14="http://schemas.microsoft.com/office/powerpoint/2010/main" val="2858721270"/>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alphaModFix amt="12000"/>
          </a:blip>
          <a:stretch>
            <a:fillRect/>
          </a:stretch>
        </p:blipFill>
        <p:spPr>
          <a:xfrm>
            <a:off x="4343400" y="4381500"/>
            <a:ext cx="5638800" cy="5600700"/>
          </a:xfrm>
          <a:prstGeom prst="rect">
            <a:avLst/>
          </a:prstGeom>
        </p:spPr>
      </p:pic>
      <p:sp>
        <p:nvSpPr>
          <p:cNvPr id="8" name="Rectangle 7"/>
          <p:cNvSpPr/>
          <p:nvPr/>
        </p:nvSpPr>
        <p:spPr>
          <a:xfrm>
            <a:off x="-6256" y="0"/>
            <a:ext cx="9150256" cy="1501588"/>
          </a:xfrm>
          <a:prstGeom prst="rect">
            <a:avLst/>
          </a:prstGeom>
          <a:gradFill>
            <a:gsLst>
              <a:gs pos="0">
                <a:schemeClr val="accent1">
                  <a:lumMod val="50000"/>
                </a:schemeClr>
              </a:gs>
              <a:gs pos="100000">
                <a:schemeClr val="accent1">
                  <a:tint val="50000"/>
                  <a:shade val="100000"/>
                  <a:satMod val="350000"/>
                </a:schemeClr>
              </a:gs>
            </a:gsLst>
          </a:gradFill>
          <a:effectLst>
            <a:outerShdw blurRad="63500" dist="38100" dir="5400000"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a:cs typeface="Helvetica"/>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a:cs typeface="Helvetica"/>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a:cs typeface="Helvetica"/>
              </a:defRPr>
            </a:lvl1pPr>
          </a:lstStyle>
          <a:p>
            <a:fld id="{CBBFE9F4-64F4-4E47-9FF2-EFC71D3049DC}" type="slidenum">
              <a:rPr lang="en-US" smtClean="0"/>
              <a:pPr/>
              <a:t>‹#›</a:t>
            </a:fld>
            <a:endParaRPr lang="en-US" dirty="0"/>
          </a:p>
        </p:txBody>
      </p:sp>
      <p:pic>
        <p:nvPicPr>
          <p:cNvPr id="10" name="Picture 9"/>
          <p:cNvPicPr>
            <a:picLocks noChangeAspect="1"/>
          </p:cNvPicPr>
          <p:nvPr/>
        </p:nvPicPr>
        <p:blipFill>
          <a:blip r:embed="rId5"/>
          <a:stretch>
            <a:fillRect/>
          </a:stretch>
        </p:blipFill>
        <p:spPr>
          <a:xfrm>
            <a:off x="-12512" y="-6256"/>
            <a:ext cx="1905000" cy="7444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9879001"/>
      </p:ext>
    </p:extLst>
  </p:cSld>
  <p:clrMap bg1="dk1" tx1="lt1" bg2="dk2" tx2="lt2" accent1="accent1" accent2="accent2" accent3="accent3" accent4="accent4" accent5="accent5" accent6="accent6" hlink="hlink" folHlink="folHlink"/>
  <p:sldLayoutIdLst>
    <p:sldLayoutId id="2147483703" r:id="rId1"/>
    <p:sldLayoutId id="2147483741" r:id="rId2"/>
  </p:sldLayoutIdLst>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hf hdr="0" ftr="0" dt="0"/>
  <p:txStyles>
    <p:titleStyle>
      <a:lvl1pPr algn="ctr" defTabSz="457200" rtl="0" eaLnBrk="1" latinLnBrk="0" hangingPunct="1">
        <a:spcBef>
          <a:spcPct val="0"/>
        </a:spcBef>
        <a:buNone/>
        <a:defRPr sz="4400" b="1" i="0" kern="1200">
          <a:solidFill>
            <a:schemeClr val="tx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accent1">
              <a:lumMod val="50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accent1">
              <a:lumMod val="50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accent1">
              <a:lumMod val="50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accent1">
              <a:lumMod val="50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accent1">
              <a:lumMod val="50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4A2E3-5596-0942-8E78-CF0BCCB411C7}" type="datetime1">
              <a:rPr lang="en-US" smtClean="0"/>
              <a:t>2/22/2021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4DAA7-4365-4626-B556-69ABA2DE1BD4}" type="slidenum">
              <a:rPr lang="en-US" smtClean="0"/>
              <a:pPr/>
              <a:t>‹#›</a:t>
            </a:fld>
            <a:endParaRPr lang="en-US"/>
          </a:p>
        </p:txBody>
      </p:sp>
    </p:spTree>
    <p:extLst>
      <p:ext uri="{BB962C8B-B14F-4D97-AF65-F5344CB8AC3E}">
        <p14:creationId xmlns:p14="http://schemas.microsoft.com/office/powerpoint/2010/main" val="2715704516"/>
      </p:ext>
    </p:extLst>
  </p:cSld>
  <p:clrMap bg1="lt1" tx1="dk1" bg2="lt2" tx2="dk2" accent1="accent1" accent2="accent2" accent3="accent3" accent4="accent4" accent5="accent5" accent6="accent6" hlink="hlink" folHlink="folHlink"/>
  <p:sldLayoutIdLst>
    <p:sldLayoutId id="2147483743" r:id="rId1"/>
  </p:sldLayoutIdLst>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jpg"/><Relationship Id="rId4" Type="http://schemas.openxmlformats.org/officeDocument/2006/relationships/image" Target="../media/image31.png"/><Relationship Id="rId9"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buros.org/assessment"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49.jpeg"/><Relationship Id="rId3" Type="http://schemas.openxmlformats.org/officeDocument/2006/relationships/image" Target="../media/image43.gif"/><Relationship Id="rId7" Type="http://schemas.microsoft.com/office/2007/relationships/hdphoto" Target="../media/hdphoto7.wdp"/><Relationship Id="rId12"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45.png"/><Relationship Id="rId11" Type="http://schemas.openxmlformats.org/officeDocument/2006/relationships/image" Target="../media/image47.jpeg"/><Relationship Id="rId5" Type="http://schemas.microsoft.com/office/2007/relationships/hdphoto" Target="../media/hdphoto6.wdp"/><Relationship Id="rId10" Type="http://schemas.openxmlformats.org/officeDocument/2006/relationships/hyperlink" Target="https://www.linkedin.com/company/buros-center-for-testing/" TargetMode="External"/><Relationship Id="rId4" Type="http://schemas.openxmlformats.org/officeDocument/2006/relationships/image" Target="../media/image44.png"/><Relationship Id="rId9" Type="http://schemas.openxmlformats.org/officeDocument/2006/relationships/hyperlink" Target="http://buro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02923" y="-3141865"/>
            <a:ext cx="10034932" cy="8973914"/>
          </a:xfrm>
          <a:prstGeom prst="rect">
            <a:avLst/>
          </a:prstGeom>
        </p:spPr>
      </p:pic>
      <p:pic>
        <p:nvPicPr>
          <p:cNvPr id="2" name="Picture 1"/>
          <p:cNvPicPr>
            <a:picLocks noChangeAspect="1"/>
          </p:cNvPicPr>
          <p:nvPr/>
        </p:nvPicPr>
        <p:blipFill>
          <a:blip r:embed="rId4"/>
          <a:stretch>
            <a:fillRect/>
          </a:stretch>
        </p:blipFill>
        <p:spPr>
          <a:xfrm>
            <a:off x="0" y="-3720353"/>
            <a:ext cx="8055073" cy="6858000"/>
          </a:xfrm>
          <a:prstGeom prst="rect">
            <a:avLst/>
          </a:prstGeom>
          <a:effectLst>
            <a:outerShdw blurRad="101600" dist="38100" dir="2700000" sx="101000" sy="101000" algn="tl" rotWithShape="0">
              <a:prstClr val="black">
                <a:alpha val="48000"/>
              </a:prstClr>
            </a:outerShdw>
          </a:effectLst>
        </p:spPr>
      </p:pic>
      <p:pic>
        <p:nvPicPr>
          <p:cNvPr id="3" name="Picture 2"/>
          <p:cNvPicPr>
            <a:picLocks noChangeAspect="1"/>
          </p:cNvPicPr>
          <p:nvPr/>
        </p:nvPicPr>
        <p:blipFill>
          <a:blip r:embed="rId5"/>
          <a:stretch>
            <a:fillRect/>
          </a:stretch>
        </p:blipFill>
        <p:spPr>
          <a:xfrm>
            <a:off x="0" y="2346325"/>
            <a:ext cx="9144000" cy="6845300"/>
          </a:xfrm>
          <a:prstGeom prst="rect">
            <a:avLst/>
          </a:prstGeom>
        </p:spPr>
      </p:pic>
      <p:sp>
        <p:nvSpPr>
          <p:cNvPr id="8" name="Title 7"/>
          <p:cNvSpPr>
            <a:spLocks noGrp="1"/>
          </p:cNvSpPr>
          <p:nvPr>
            <p:ph type="title"/>
          </p:nvPr>
        </p:nvSpPr>
        <p:spPr>
          <a:xfrm>
            <a:off x="1907931" y="4093738"/>
            <a:ext cx="6740004" cy="1607535"/>
          </a:xfrm>
        </p:spPr>
        <p:txBody>
          <a:bodyPr/>
          <a:lstStyle/>
          <a:p>
            <a:pPr algn="ctr">
              <a:spcAft>
                <a:spcPts val="600"/>
              </a:spcAft>
            </a:pPr>
            <a:r>
              <a:rPr lang="en-US" sz="2800" b="0" i="1" cap="none" dirty="0">
                <a:latin typeface="+mj-lt"/>
              </a:rPr>
              <a:t>Improving the Science and Practice of </a:t>
            </a:r>
            <a:br>
              <a:rPr lang="en-US" sz="2800" b="0" i="1" cap="none" dirty="0">
                <a:latin typeface="+mj-lt"/>
              </a:rPr>
            </a:br>
            <a:r>
              <a:rPr lang="en-US" sz="2800" b="0" i="1" cap="none" dirty="0">
                <a:latin typeface="+mj-lt"/>
              </a:rPr>
              <a:t>Testing and Assessment</a:t>
            </a:r>
          </a:p>
        </p:txBody>
      </p:sp>
      <p:pic>
        <p:nvPicPr>
          <p:cNvPr id="10" name="Picture 9">
            <a:extLst>
              <a:ext uri="{FF2B5EF4-FFF2-40B4-BE49-F238E27FC236}">
                <a16:creationId xmlns:a16="http://schemas.microsoft.com/office/drawing/2014/main" id="{8A5C4080-3DA6-43D0-B93A-710096A469A9}"/>
              </a:ext>
            </a:extLst>
          </p:cNvPr>
          <p:cNvPicPr>
            <a:picLocks noChangeAspect="1"/>
          </p:cNvPicPr>
          <p:nvPr/>
        </p:nvPicPr>
        <p:blipFill>
          <a:blip r:embed="rId4"/>
          <a:stretch>
            <a:fillRect/>
          </a:stretch>
        </p:blipFill>
        <p:spPr>
          <a:xfrm>
            <a:off x="0" y="-3733800"/>
            <a:ext cx="8055073" cy="6858000"/>
          </a:xfrm>
          <a:prstGeom prst="rect">
            <a:avLst/>
          </a:prstGeom>
          <a:effectLst>
            <a:outerShdw blurRad="101600" dist="38100" dir="2700000" sx="101000" sy="101000" algn="tl" rotWithShape="0">
              <a:prstClr val="black">
                <a:alpha val="48000"/>
              </a:prstClr>
            </a:outerShdw>
          </a:effectLst>
        </p:spPr>
      </p:pic>
      <p:pic>
        <p:nvPicPr>
          <p:cNvPr id="11" name="Picture 10" descr="A close up of a logo&#10;&#10;Description automatically generated">
            <a:extLst>
              <a:ext uri="{FF2B5EF4-FFF2-40B4-BE49-F238E27FC236}">
                <a16:creationId xmlns:a16="http://schemas.microsoft.com/office/drawing/2014/main" id="{EF8B17E2-BAC5-4832-BD61-72EBC23AF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6604" y="5715000"/>
            <a:ext cx="2438400" cy="499471"/>
          </a:xfrm>
          <a:prstGeom prst="rect">
            <a:avLst/>
          </a:prstGeom>
        </p:spPr>
      </p:pic>
      <p:sp>
        <p:nvSpPr>
          <p:cNvPr id="4" name="TextBox 3"/>
          <p:cNvSpPr txBox="1"/>
          <p:nvPr/>
        </p:nvSpPr>
        <p:spPr>
          <a:xfrm>
            <a:off x="394930" y="5906694"/>
            <a:ext cx="5730291" cy="307777"/>
          </a:xfrm>
          <a:prstGeom prst="rect">
            <a:avLst/>
          </a:prstGeom>
          <a:noFill/>
          <a:ln>
            <a:solidFill>
              <a:schemeClr val="bg1"/>
            </a:solidFill>
          </a:ln>
        </p:spPr>
        <p:txBody>
          <a:bodyPr wrap="square" rtlCol="0">
            <a:spAutoFit/>
          </a:bodyPr>
          <a:lstStyle/>
          <a:p>
            <a:pPr algn="ctr"/>
            <a:r>
              <a:rPr lang="en-US" sz="1400" i="1" dirty="0">
                <a:solidFill>
                  <a:schemeClr val="bg1"/>
                </a:solidFill>
              </a:rPr>
              <a:t>This material is not  copyrighted. Copying and dissemination is encouraged.</a:t>
            </a:r>
          </a:p>
        </p:txBody>
      </p:sp>
    </p:spTree>
    <p:extLst>
      <p:ext uri="{BB962C8B-B14F-4D97-AF65-F5344CB8AC3E}">
        <p14:creationId xmlns:p14="http://schemas.microsoft.com/office/powerpoint/2010/main" val="2738612196"/>
      </p:ext>
    </p:extLst>
  </p:cSld>
  <p:clrMapOvr>
    <a:masterClrMapping/>
  </p:clrMapOvr>
  <mc:AlternateContent xmlns:mc="http://schemas.openxmlformats.org/markup-compatibility/2006" xmlns:p14="http://schemas.microsoft.com/office/powerpoint/2010/main">
    <mc:Choice Requires="p14">
      <p:transition spd="slow" p14:dur="1250" advTm="5000">
        <p:zoom/>
      </p:transition>
    </mc:Choice>
    <mc:Fallback xmlns="">
      <p:transition spd="slow" advTm="5000">
        <p:zo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The Mental Measurements Yearbook</a:t>
            </a:r>
          </a:p>
        </p:txBody>
      </p:sp>
      <p:sp>
        <p:nvSpPr>
          <p:cNvPr id="6" name="Rectangle 2"/>
          <p:cNvSpPr>
            <a:spLocks noChangeArrowheads="1"/>
          </p:cNvSpPr>
          <p:nvPr/>
        </p:nvSpPr>
        <p:spPr bwMode="auto">
          <a:xfrm>
            <a:off x="685801" y="19252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532" y="1324818"/>
            <a:ext cx="3661163" cy="2443826"/>
          </a:xfrm>
          <a:prstGeom prst="rect">
            <a:avLst/>
          </a:prstGeom>
          <a:ln w="9525">
            <a:solidFill>
              <a:schemeClr val="tx1"/>
            </a:solidFill>
          </a:ln>
        </p:spPr>
      </p:pic>
      <p:sp>
        <p:nvSpPr>
          <p:cNvPr id="3" name="TextBox 2"/>
          <p:cNvSpPr txBox="1"/>
          <p:nvPr/>
        </p:nvSpPr>
        <p:spPr>
          <a:xfrm>
            <a:off x="4419601" y="2016747"/>
            <a:ext cx="4441380" cy="1200329"/>
          </a:xfrm>
          <a:prstGeom prst="rect">
            <a:avLst/>
          </a:prstGeom>
          <a:noFill/>
        </p:spPr>
        <p:txBody>
          <a:bodyPr wrap="square" rtlCol="0">
            <a:spAutoFit/>
          </a:bodyPr>
          <a:lstStyle/>
          <a:p>
            <a:r>
              <a:rPr lang="en-US" sz="2400" dirty="0"/>
              <a:t>The first yearbook published at UNL was </a:t>
            </a:r>
            <a:r>
              <a:rPr lang="en-US" sz="2400" i="1" dirty="0"/>
              <a:t>The Ninth Mental Measurements Yearbook</a:t>
            </a:r>
            <a:r>
              <a:rPr lang="en-US" sz="2400" dirty="0"/>
              <a:t> (1985). </a:t>
            </a:r>
            <a:endParaRPr lang="en-US" sz="2400" i="1" dirty="0"/>
          </a:p>
        </p:txBody>
      </p:sp>
      <p:sp>
        <p:nvSpPr>
          <p:cNvPr id="11" name="TextBox 10"/>
          <p:cNvSpPr txBox="1"/>
          <p:nvPr/>
        </p:nvSpPr>
        <p:spPr>
          <a:xfrm rot="16200000">
            <a:off x="-144207" y="2934306"/>
            <a:ext cx="1543050" cy="196208"/>
          </a:xfrm>
          <a:prstGeom prst="rect">
            <a:avLst/>
          </a:prstGeom>
          <a:noFill/>
        </p:spPr>
        <p:txBody>
          <a:bodyPr wrap="square" rtlCol="0">
            <a:spAutoFit/>
          </a:bodyPr>
          <a:lstStyle/>
          <a:p>
            <a:r>
              <a:rPr lang="en-US" sz="675" dirty="0"/>
              <a:t>Gary Anderson</a:t>
            </a:r>
            <a:endParaRPr lang="en-US" dirty="0"/>
          </a:p>
        </p:txBody>
      </p:sp>
      <p:graphicFrame>
        <p:nvGraphicFramePr>
          <p:cNvPr id="5" name="Diagram 4">
            <a:extLst>
              <a:ext uri="{FF2B5EF4-FFF2-40B4-BE49-F238E27FC236}">
                <a16:creationId xmlns:a16="http://schemas.microsoft.com/office/drawing/2014/main" id="{23D4DA67-C3D3-194B-8DF8-6056BEB4225B}"/>
              </a:ext>
            </a:extLst>
          </p:cNvPr>
          <p:cNvGraphicFramePr/>
          <p:nvPr>
            <p:extLst>
              <p:ext uri="{D42A27DB-BD31-4B8C-83A1-F6EECF244321}">
                <p14:modId xmlns:p14="http://schemas.microsoft.com/office/powerpoint/2010/main" val="1642691598"/>
              </p:ext>
            </p:extLst>
          </p:nvPr>
        </p:nvGraphicFramePr>
        <p:xfrm>
          <a:off x="551123" y="3891262"/>
          <a:ext cx="8041755" cy="1137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01F926FF-E529-A040-854A-C830FD8959B0}"/>
              </a:ext>
            </a:extLst>
          </p:cNvPr>
          <p:cNvSpPr txBox="1"/>
          <p:nvPr/>
        </p:nvSpPr>
        <p:spPr>
          <a:xfrm>
            <a:off x="2260675" y="4649116"/>
            <a:ext cx="558725" cy="276999"/>
          </a:xfrm>
          <a:prstGeom prst="rect">
            <a:avLst/>
          </a:prstGeom>
          <a:noFill/>
        </p:spPr>
        <p:txBody>
          <a:bodyPr wrap="square" rtlCol="0">
            <a:spAutoFit/>
          </a:bodyPr>
          <a:lstStyle/>
          <a:p>
            <a:r>
              <a:rPr lang="en-US" sz="1200" dirty="0"/>
              <a:t>1992</a:t>
            </a:r>
          </a:p>
        </p:txBody>
      </p:sp>
      <p:sp>
        <p:nvSpPr>
          <p:cNvPr id="14" name="TextBox 13">
            <a:extLst>
              <a:ext uri="{FF2B5EF4-FFF2-40B4-BE49-F238E27FC236}">
                <a16:creationId xmlns:a16="http://schemas.microsoft.com/office/drawing/2014/main" id="{B0826478-6587-774F-83DF-463403000EBC}"/>
              </a:ext>
            </a:extLst>
          </p:cNvPr>
          <p:cNvSpPr txBox="1"/>
          <p:nvPr/>
        </p:nvSpPr>
        <p:spPr>
          <a:xfrm>
            <a:off x="3352800" y="4641344"/>
            <a:ext cx="558725" cy="276999"/>
          </a:xfrm>
          <a:prstGeom prst="rect">
            <a:avLst/>
          </a:prstGeom>
          <a:noFill/>
        </p:spPr>
        <p:txBody>
          <a:bodyPr wrap="square" rtlCol="0">
            <a:spAutoFit/>
          </a:bodyPr>
          <a:lstStyle/>
          <a:p>
            <a:r>
              <a:rPr lang="en-US" sz="1200" dirty="0"/>
              <a:t>1995</a:t>
            </a:r>
          </a:p>
        </p:txBody>
      </p:sp>
      <p:sp>
        <p:nvSpPr>
          <p:cNvPr id="17" name="TextBox 16">
            <a:extLst>
              <a:ext uri="{FF2B5EF4-FFF2-40B4-BE49-F238E27FC236}">
                <a16:creationId xmlns:a16="http://schemas.microsoft.com/office/drawing/2014/main" id="{CBDD6956-B54C-BF4C-AF29-B9E548EA57C3}"/>
              </a:ext>
            </a:extLst>
          </p:cNvPr>
          <p:cNvSpPr txBox="1"/>
          <p:nvPr/>
        </p:nvSpPr>
        <p:spPr>
          <a:xfrm>
            <a:off x="4648200" y="4628095"/>
            <a:ext cx="558725" cy="276999"/>
          </a:xfrm>
          <a:prstGeom prst="rect">
            <a:avLst/>
          </a:prstGeom>
          <a:noFill/>
        </p:spPr>
        <p:txBody>
          <a:bodyPr wrap="square" rtlCol="0">
            <a:spAutoFit/>
          </a:bodyPr>
          <a:lstStyle/>
          <a:p>
            <a:r>
              <a:rPr lang="en-US" sz="1200" dirty="0"/>
              <a:t>1998</a:t>
            </a:r>
          </a:p>
        </p:txBody>
      </p:sp>
      <p:sp>
        <p:nvSpPr>
          <p:cNvPr id="18" name="TextBox 17">
            <a:extLst>
              <a:ext uri="{FF2B5EF4-FFF2-40B4-BE49-F238E27FC236}">
                <a16:creationId xmlns:a16="http://schemas.microsoft.com/office/drawing/2014/main" id="{8F892E75-B676-DE4E-BAB3-F56143A1DFEB}"/>
              </a:ext>
            </a:extLst>
          </p:cNvPr>
          <p:cNvSpPr txBox="1"/>
          <p:nvPr/>
        </p:nvSpPr>
        <p:spPr>
          <a:xfrm>
            <a:off x="6070675" y="4611304"/>
            <a:ext cx="558725" cy="276999"/>
          </a:xfrm>
          <a:prstGeom prst="rect">
            <a:avLst/>
          </a:prstGeom>
          <a:noFill/>
        </p:spPr>
        <p:txBody>
          <a:bodyPr wrap="square" rtlCol="0">
            <a:spAutoFit/>
          </a:bodyPr>
          <a:lstStyle/>
          <a:p>
            <a:r>
              <a:rPr lang="en-US" sz="1200" dirty="0"/>
              <a:t>2001</a:t>
            </a:r>
          </a:p>
        </p:txBody>
      </p:sp>
      <p:sp>
        <p:nvSpPr>
          <p:cNvPr id="19" name="TextBox 18">
            <a:extLst>
              <a:ext uri="{FF2B5EF4-FFF2-40B4-BE49-F238E27FC236}">
                <a16:creationId xmlns:a16="http://schemas.microsoft.com/office/drawing/2014/main" id="{D80D67A4-1403-9846-88EF-9DE8A4C015D1}"/>
              </a:ext>
            </a:extLst>
          </p:cNvPr>
          <p:cNvSpPr txBox="1"/>
          <p:nvPr/>
        </p:nvSpPr>
        <p:spPr>
          <a:xfrm>
            <a:off x="1001124" y="4615596"/>
            <a:ext cx="558725" cy="276999"/>
          </a:xfrm>
          <a:prstGeom prst="rect">
            <a:avLst/>
          </a:prstGeom>
          <a:noFill/>
        </p:spPr>
        <p:txBody>
          <a:bodyPr wrap="square" rtlCol="0">
            <a:spAutoFit/>
          </a:bodyPr>
          <a:lstStyle/>
          <a:p>
            <a:r>
              <a:rPr lang="en-US" sz="1200" dirty="0"/>
              <a:t>1989</a:t>
            </a:r>
          </a:p>
        </p:txBody>
      </p:sp>
      <p:graphicFrame>
        <p:nvGraphicFramePr>
          <p:cNvPr id="38" name="Diagram 37">
            <a:extLst>
              <a:ext uri="{FF2B5EF4-FFF2-40B4-BE49-F238E27FC236}">
                <a16:creationId xmlns:a16="http://schemas.microsoft.com/office/drawing/2014/main" id="{8439837C-ACB5-1D45-B323-CBBEB2BD7893}"/>
              </a:ext>
            </a:extLst>
          </p:cNvPr>
          <p:cNvGraphicFramePr/>
          <p:nvPr>
            <p:extLst>
              <p:ext uri="{D42A27DB-BD31-4B8C-83A1-F6EECF244321}">
                <p14:modId xmlns:p14="http://schemas.microsoft.com/office/powerpoint/2010/main" val="136412943"/>
              </p:ext>
            </p:extLst>
          </p:nvPr>
        </p:nvGraphicFramePr>
        <p:xfrm>
          <a:off x="551123" y="5085358"/>
          <a:ext cx="8041755" cy="11370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0" name="TextBox 39">
            <a:extLst>
              <a:ext uri="{FF2B5EF4-FFF2-40B4-BE49-F238E27FC236}">
                <a16:creationId xmlns:a16="http://schemas.microsoft.com/office/drawing/2014/main" id="{533B28FD-2867-1246-823C-38EC3BE86935}"/>
              </a:ext>
            </a:extLst>
          </p:cNvPr>
          <p:cNvSpPr txBox="1"/>
          <p:nvPr/>
        </p:nvSpPr>
        <p:spPr>
          <a:xfrm>
            <a:off x="891526" y="5806923"/>
            <a:ext cx="558725" cy="276999"/>
          </a:xfrm>
          <a:prstGeom prst="rect">
            <a:avLst/>
          </a:prstGeom>
          <a:noFill/>
        </p:spPr>
        <p:txBody>
          <a:bodyPr wrap="square" rtlCol="0">
            <a:spAutoFit/>
          </a:bodyPr>
          <a:lstStyle/>
          <a:p>
            <a:r>
              <a:rPr lang="en-US" sz="1200" dirty="0"/>
              <a:t>2005</a:t>
            </a:r>
          </a:p>
        </p:txBody>
      </p:sp>
      <p:sp>
        <p:nvSpPr>
          <p:cNvPr id="41" name="TextBox 40">
            <a:extLst>
              <a:ext uri="{FF2B5EF4-FFF2-40B4-BE49-F238E27FC236}">
                <a16:creationId xmlns:a16="http://schemas.microsoft.com/office/drawing/2014/main" id="{C2F8ADE8-E36A-604E-91BC-0DA49D88B615}"/>
              </a:ext>
            </a:extLst>
          </p:cNvPr>
          <p:cNvSpPr txBox="1"/>
          <p:nvPr/>
        </p:nvSpPr>
        <p:spPr>
          <a:xfrm>
            <a:off x="2084353" y="5826769"/>
            <a:ext cx="558725" cy="276999"/>
          </a:xfrm>
          <a:prstGeom prst="rect">
            <a:avLst/>
          </a:prstGeom>
          <a:noFill/>
        </p:spPr>
        <p:txBody>
          <a:bodyPr wrap="square" rtlCol="0">
            <a:spAutoFit/>
          </a:bodyPr>
          <a:lstStyle/>
          <a:p>
            <a:r>
              <a:rPr lang="en-US" sz="1200" dirty="0"/>
              <a:t>2007</a:t>
            </a:r>
          </a:p>
        </p:txBody>
      </p:sp>
      <p:sp>
        <p:nvSpPr>
          <p:cNvPr id="42" name="TextBox 41">
            <a:extLst>
              <a:ext uri="{FF2B5EF4-FFF2-40B4-BE49-F238E27FC236}">
                <a16:creationId xmlns:a16="http://schemas.microsoft.com/office/drawing/2014/main" id="{870A5B6A-5620-7746-B46D-1B4C6F0FEFCE}"/>
              </a:ext>
            </a:extLst>
          </p:cNvPr>
          <p:cNvSpPr txBox="1"/>
          <p:nvPr/>
        </p:nvSpPr>
        <p:spPr>
          <a:xfrm>
            <a:off x="3437480" y="5833846"/>
            <a:ext cx="558725" cy="276999"/>
          </a:xfrm>
          <a:prstGeom prst="rect">
            <a:avLst/>
          </a:prstGeom>
          <a:noFill/>
        </p:spPr>
        <p:txBody>
          <a:bodyPr wrap="square" rtlCol="0">
            <a:spAutoFit/>
          </a:bodyPr>
          <a:lstStyle/>
          <a:p>
            <a:r>
              <a:rPr lang="en-US" sz="1200" dirty="0"/>
              <a:t>2010</a:t>
            </a:r>
          </a:p>
        </p:txBody>
      </p:sp>
      <p:sp>
        <p:nvSpPr>
          <p:cNvPr id="43" name="TextBox 42">
            <a:extLst>
              <a:ext uri="{FF2B5EF4-FFF2-40B4-BE49-F238E27FC236}">
                <a16:creationId xmlns:a16="http://schemas.microsoft.com/office/drawing/2014/main" id="{ADC1D11C-1F9C-344B-94C8-9239FB4E7502}"/>
              </a:ext>
            </a:extLst>
          </p:cNvPr>
          <p:cNvSpPr txBox="1"/>
          <p:nvPr/>
        </p:nvSpPr>
        <p:spPr>
          <a:xfrm>
            <a:off x="4648200" y="5839059"/>
            <a:ext cx="558725" cy="276999"/>
          </a:xfrm>
          <a:prstGeom prst="rect">
            <a:avLst/>
          </a:prstGeom>
          <a:noFill/>
        </p:spPr>
        <p:txBody>
          <a:bodyPr wrap="square" rtlCol="0">
            <a:spAutoFit/>
          </a:bodyPr>
          <a:lstStyle/>
          <a:p>
            <a:r>
              <a:rPr lang="en-US" sz="1200" dirty="0"/>
              <a:t>2014</a:t>
            </a:r>
          </a:p>
        </p:txBody>
      </p:sp>
      <p:sp>
        <p:nvSpPr>
          <p:cNvPr id="44" name="TextBox 43">
            <a:extLst>
              <a:ext uri="{FF2B5EF4-FFF2-40B4-BE49-F238E27FC236}">
                <a16:creationId xmlns:a16="http://schemas.microsoft.com/office/drawing/2014/main" id="{33B87B09-78B5-A74B-B306-151D0C33FA73}"/>
              </a:ext>
            </a:extLst>
          </p:cNvPr>
          <p:cNvSpPr txBox="1"/>
          <p:nvPr/>
        </p:nvSpPr>
        <p:spPr>
          <a:xfrm>
            <a:off x="5987510" y="5837884"/>
            <a:ext cx="558725" cy="276999"/>
          </a:xfrm>
          <a:prstGeom prst="rect">
            <a:avLst/>
          </a:prstGeom>
          <a:noFill/>
        </p:spPr>
        <p:txBody>
          <a:bodyPr wrap="square" rtlCol="0">
            <a:spAutoFit/>
          </a:bodyPr>
          <a:lstStyle/>
          <a:p>
            <a:r>
              <a:rPr lang="en-US" sz="1200" dirty="0"/>
              <a:t>2017</a:t>
            </a:r>
          </a:p>
        </p:txBody>
      </p:sp>
      <p:sp>
        <p:nvSpPr>
          <p:cNvPr id="45" name="TextBox 44">
            <a:extLst>
              <a:ext uri="{FF2B5EF4-FFF2-40B4-BE49-F238E27FC236}">
                <a16:creationId xmlns:a16="http://schemas.microsoft.com/office/drawing/2014/main" id="{C1E3CA8F-D108-F546-96F9-C5764D9AFC3E}"/>
              </a:ext>
            </a:extLst>
          </p:cNvPr>
          <p:cNvSpPr txBox="1"/>
          <p:nvPr/>
        </p:nvSpPr>
        <p:spPr>
          <a:xfrm>
            <a:off x="7467600" y="5833846"/>
            <a:ext cx="558725" cy="276999"/>
          </a:xfrm>
          <a:prstGeom prst="rect">
            <a:avLst/>
          </a:prstGeom>
          <a:noFill/>
        </p:spPr>
        <p:txBody>
          <a:bodyPr wrap="square" rtlCol="0">
            <a:spAutoFit/>
          </a:bodyPr>
          <a:lstStyle/>
          <a:p>
            <a:r>
              <a:rPr lang="en-US" sz="1200" dirty="0"/>
              <a:t>2021</a:t>
            </a:r>
          </a:p>
        </p:txBody>
      </p:sp>
      <p:sp>
        <p:nvSpPr>
          <p:cNvPr id="20" name="TextBox 19">
            <a:extLst>
              <a:ext uri="{FF2B5EF4-FFF2-40B4-BE49-F238E27FC236}">
                <a16:creationId xmlns:a16="http://schemas.microsoft.com/office/drawing/2014/main" id="{836436E3-9BBF-784C-9B50-3171246A4CEE}"/>
              </a:ext>
            </a:extLst>
          </p:cNvPr>
          <p:cNvSpPr txBox="1"/>
          <p:nvPr/>
        </p:nvSpPr>
        <p:spPr>
          <a:xfrm>
            <a:off x="7467600" y="4611303"/>
            <a:ext cx="558725" cy="276999"/>
          </a:xfrm>
          <a:prstGeom prst="rect">
            <a:avLst/>
          </a:prstGeom>
          <a:noFill/>
        </p:spPr>
        <p:txBody>
          <a:bodyPr wrap="square" rtlCol="0">
            <a:spAutoFit/>
          </a:bodyPr>
          <a:lstStyle/>
          <a:p>
            <a:r>
              <a:rPr lang="en-US" sz="1200" dirty="0"/>
              <a:t>2003</a:t>
            </a:r>
          </a:p>
        </p:txBody>
      </p:sp>
    </p:spTree>
    <p:extLst>
      <p:ext uri="{BB962C8B-B14F-4D97-AF65-F5344CB8AC3E}">
        <p14:creationId xmlns:p14="http://schemas.microsoft.com/office/powerpoint/2010/main" val="366466269"/>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4"/>
          <p:cNvSpPr>
            <a:spLocks noGrp="1"/>
          </p:cNvSpPr>
          <p:nvPr>
            <p:ph type="title"/>
          </p:nvPr>
        </p:nvSpPr>
        <p:spPr>
          <a:xfrm>
            <a:off x="304800" y="501650"/>
            <a:ext cx="8534400" cy="758825"/>
          </a:xfrm>
        </p:spPr>
        <p:txBody>
          <a:bodyPr>
            <a:normAutofit/>
          </a:bodyPr>
          <a:lstStyle/>
          <a:p>
            <a:pPr eaLnBrk="1" hangingPunct="1"/>
            <a:r>
              <a:rPr lang="en-US" sz="3600" dirty="0"/>
              <a:t>Mental Measurements </a:t>
            </a:r>
            <a:r>
              <a:rPr lang="en-US" sz="3600" dirty="0" err="1"/>
              <a:t>Categories</a:t>
            </a:r>
            <a:r>
              <a:rPr lang="en-US" sz="3600" baseline="30000" dirty="0" err="1"/>
              <a:t>a</a:t>
            </a:r>
            <a:endParaRPr lang="en-US" sz="3600" baseline="30000" dirty="0"/>
          </a:p>
        </p:txBody>
      </p:sp>
      <p:sp>
        <p:nvSpPr>
          <p:cNvPr id="31749" name="Content Placeholder 5"/>
          <p:cNvSpPr>
            <a:spLocks noGrp="1"/>
          </p:cNvSpPr>
          <p:nvPr>
            <p:ph sz="half" idx="1"/>
          </p:nvPr>
        </p:nvSpPr>
        <p:spPr>
          <a:xfrm>
            <a:off x="618393" y="1377075"/>
            <a:ext cx="3886200" cy="4338637"/>
          </a:xfrm>
        </p:spPr>
        <p:txBody>
          <a:bodyPr>
            <a:normAutofit/>
          </a:bodyPr>
          <a:lstStyle/>
          <a:p>
            <a:pPr eaLnBrk="1" hangingPunct="1">
              <a:lnSpc>
                <a:spcPct val="105000"/>
              </a:lnSpc>
              <a:spcAft>
                <a:spcPct val="20000"/>
              </a:spcAft>
            </a:pPr>
            <a:r>
              <a:rPr lang="en-US" sz="2000" dirty="0"/>
              <a:t>Behavior Assessment (16.7%)</a:t>
            </a:r>
          </a:p>
          <a:p>
            <a:pPr>
              <a:lnSpc>
                <a:spcPct val="105000"/>
              </a:lnSpc>
              <a:spcAft>
                <a:spcPct val="20000"/>
              </a:spcAft>
            </a:pPr>
            <a:r>
              <a:rPr lang="en-US" sz="2000" dirty="0"/>
              <a:t>Personality (15.1%)</a:t>
            </a:r>
          </a:p>
          <a:p>
            <a:pPr>
              <a:lnSpc>
                <a:spcPct val="105000"/>
              </a:lnSpc>
              <a:spcAft>
                <a:spcPct val="20000"/>
              </a:spcAft>
            </a:pPr>
            <a:r>
              <a:rPr lang="en-US" sz="2000" dirty="0"/>
              <a:t>English &amp; Language (15.1%) </a:t>
            </a:r>
          </a:p>
          <a:p>
            <a:pPr>
              <a:lnSpc>
                <a:spcPct val="105000"/>
              </a:lnSpc>
              <a:spcAft>
                <a:spcPct val="20000"/>
              </a:spcAft>
            </a:pPr>
            <a:r>
              <a:rPr lang="en-US" sz="2000" dirty="0"/>
              <a:t>Vocations (9.4%)</a:t>
            </a:r>
          </a:p>
          <a:p>
            <a:pPr>
              <a:lnSpc>
                <a:spcPct val="105000"/>
              </a:lnSpc>
              <a:spcAft>
                <a:spcPct val="20000"/>
              </a:spcAft>
            </a:pPr>
            <a:r>
              <a:rPr lang="en-US" sz="2000" dirty="0"/>
              <a:t>Neuropsychological (8.9%)</a:t>
            </a:r>
          </a:p>
          <a:p>
            <a:pPr>
              <a:lnSpc>
                <a:spcPct val="105000"/>
              </a:lnSpc>
              <a:spcAft>
                <a:spcPct val="20000"/>
              </a:spcAft>
            </a:pPr>
            <a:r>
              <a:rPr lang="en-US" sz="2000" dirty="0"/>
              <a:t>Miscellaneous (6.8%)</a:t>
            </a:r>
          </a:p>
          <a:p>
            <a:pPr>
              <a:lnSpc>
                <a:spcPct val="105000"/>
              </a:lnSpc>
              <a:spcAft>
                <a:spcPct val="20000"/>
              </a:spcAft>
            </a:pPr>
            <a:r>
              <a:rPr lang="en-US" sz="2000" dirty="0"/>
              <a:t>Intelligence &amp; General Aptitude (6.8%)</a:t>
            </a:r>
          </a:p>
          <a:p>
            <a:pPr>
              <a:lnSpc>
                <a:spcPct val="105000"/>
              </a:lnSpc>
              <a:spcAft>
                <a:spcPct val="20000"/>
              </a:spcAft>
            </a:pPr>
            <a:r>
              <a:rPr lang="en-US" sz="2000" dirty="0"/>
              <a:t>Developmental (5.2%)</a:t>
            </a:r>
          </a:p>
          <a:p>
            <a:pPr>
              <a:lnSpc>
                <a:spcPct val="105000"/>
              </a:lnSpc>
              <a:spcAft>
                <a:spcPct val="20000"/>
              </a:spcAft>
            </a:pPr>
            <a:r>
              <a:rPr lang="en-US" sz="2000" dirty="0"/>
              <a:t>Speech &amp; Hearing (4.2%)</a:t>
            </a:r>
          </a:p>
          <a:p>
            <a:pPr marL="0" indent="0" eaLnBrk="1" hangingPunct="1">
              <a:lnSpc>
                <a:spcPct val="105000"/>
              </a:lnSpc>
              <a:spcAft>
                <a:spcPct val="20000"/>
              </a:spcAft>
              <a:buNone/>
            </a:pPr>
            <a:endParaRPr lang="en-US" sz="2000" dirty="0"/>
          </a:p>
        </p:txBody>
      </p:sp>
      <p:sp>
        <p:nvSpPr>
          <p:cNvPr id="31750" name="Content Placeholder 6"/>
          <p:cNvSpPr>
            <a:spLocks noGrp="1"/>
          </p:cNvSpPr>
          <p:nvPr>
            <p:ph sz="half" idx="2"/>
          </p:nvPr>
        </p:nvSpPr>
        <p:spPr>
          <a:xfrm>
            <a:off x="4876800" y="1437500"/>
            <a:ext cx="3540369" cy="4338638"/>
          </a:xfrm>
        </p:spPr>
        <p:txBody>
          <a:bodyPr>
            <a:normAutofit/>
          </a:bodyPr>
          <a:lstStyle/>
          <a:p>
            <a:pPr>
              <a:lnSpc>
                <a:spcPct val="105000"/>
              </a:lnSpc>
              <a:spcAft>
                <a:spcPct val="20000"/>
              </a:spcAft>
            </a:pPr>
            <a:r>
              <a:rPr lang="en-US" sz="2000" dirty="0"/>
              <a:t>Reading (3.6%)</a:t>
            </a:r>
          </a:p>
          <a:p>
            <a:pPr>
              <a:lnSpc>
                <a:spcPct val="105000"/>
              </a:lnSpc>
              <a:spcAft>
                <a:spcPct val="20000"/>
              </a:spcAft>
            </a:pPr>
            <a:r>
              <a:rPr lang="en-US" sz="2000" dirty="0"/>
              <a:t>Education (2.6%)</a:t>
            </a:r>
          </a:p>
          <a:p>
            <a:pPr>
              <a:lnSpc>
                <a:spcPct val="105000"/>
              </a:lnSpc>
              <a:spcAft>
                <a:spcPct val="20000"/>
              </a:spcAft>
            </a:pPr>
            <a:r>
              <a:rPr lang="en-US" sz="2000" dirty="0"/>
              <a:t>Achievement (2.1%)</a:t>
            </a:r>
          </a:p>
          <a:p>
            <a:pPr eaLnBrk="1" hangingPunct="1">
              <a:lnSpc>
                <a:spcPct val="105000"/>
              </a:lnSpc>
              <a:spcAft>
                <a:spcPct val="20000"/>
              </a:spcAft>
            </a:pPr>
            <a:r>
              <a:rPr lang="en-US" sz="2000" dirty="0"/>
              <a:t>Sensory Motor (2.1%)</a:t>
            </a:r>
          </a:p>
          <a:p>
            <a:pPr eaLnBrk="1" hangingPunct="1">
              <a:lnSpc>
                <a:spcPct val="105000"/>
              </a:lnSpc>
              <a:spcAft>
                <a:spcPct val="20000"/>
              </a:spcAft>
            </a:pPr>
            <a:r>
              <a:rPr lang="en-US" sz="2000" dirty="0"/>
              <a:t>Mathematics (1.6%)</a:t>
            </a:r>
          </a:p>
          <a:p>
            <a:pPr eaLnBrk="1" hangingPunct="1">
              <a:lnSpc>
                <a:spcPct val="105000"/>
              </a:lnSpc>
              <a:spcAft>
                <a:spcPct val="20000"/>
              </a:spcAft>
            </a:pPr>
            <a:r>
              <a:rPr lang="en-US" sz="2000" dirty="0"/>
              <a:t>Science (0.0%)</a:t>
            </a:r>
          </a:p>
          <a:p>
            <a:pPr>
              <a:lnSpc>
                <a:spcPct val="105000"/>
              </a:lnSpc>
              <a:spcAft>
                <a:spcPct val="20000"/>
              </a:spcAft>
            </a:pPr>
            <a:r>
              <a:rPr lang="en-US" sz="2000" dirty="0"/>
              <a:t>Foreign Languages (0.0%)</a:t>
            </a:r>
          </a:p>
          <a:p>
            <a:pPr>
              <a:lnSpc>
                <a:spcPct val="105000"/>
              </a:lnSpc>
              <a:spcAft>
                <a:spcPct val="20000"/>
              </a:spcAft>
            </a:pPr>
            <a:r>
              <a:rPr lang="en-US" sz="2000" dirty="0"/>
              <a:t>Fine Arts (0.0%)</a:t>
            </a:r>
          </a:p>
          <a:p>
            <a:pPr eaLnBrk="1" hangingPunct="1">
              <a:lnSpc>
                <a:spcPct val="105000"/>
              </a:lnSpc>
              <a:spcAft>
                <a:spcPct val="20000"/>
              </a:spcAft>
            </a:pPr>
            <a:r>
              <a:rPr lang="en-US" sz="2000" dirty="0"/>
              <a:t>Social Studies (0.0%)</a:t>
            </a:r>
          </a:p>
        </p:txBody>
      </p:sp>
      <p:sp>
        <p:nvSpPr>
          <p:cNvPr id="3" name="Slide Number Placeholder 2"/>
          <p:cNvSpPr txBox="1">
            <a:spLocks noGrp="1"/>
          </p:cNvSpPr>
          <p:nvPr/>
        </p:nvSpPr>
        <p:spPr>
          <a:xfrm>
            <a:off x="4343400" y="1039813"/>
            <a:ext cx="457200" cy="441325"/>
          </a:xfrm>
          <a:prstGeom prst="rect">
            <a:avLst/>
          </a:prstGeom>
          <a:noFill/>
        </p:spPr>
        <p:txBody>
          <a:bodyPr lIns="45720" rIns="45720" anchor="ctr">
            <a:normAutofit/>
          </a:bodyPr>
          <a:lstStyle/>
          <a:p>
            <a:pPr algn="ctr" fontAlgn="auto">
              <a:spcBef>
                <a:spcPts val="0"/>
              </a:spcBef>
              <a:spcAft>
                <a:spcPts val="0"/>
              </a:spcAft>
              <a:defRPr/>
            </a:pPr>
            <a:endParaRPr lang="en-US" sz="1600" dirty="0">
              <a:solidFill>
                <a:schemeClr val="accent3">
                  <a:shade val="75000"/>
                </a:schemeClr>
              </a:solidFill>
              <a:latin typeface="+mn-lt"/>
            </a:endParaRPr>
          </a:p>
        </p:txBody>
      </p:sp>
      <p:sp>
        <p:nvSpPr>
          <p:cNvPr id="2" name="TextBox 1"/>
          <p:cNvSpPr txBox="1"/>
          <p:nvPr/>
        </p:nvSpPr>
        <p:spPr>
          <a:xfrm>
            <a:off x="472716" y="5953163"/>
            <a:ext cx="8063753" cy="553998"/>
          </a:xfrm>
          <a:prstGeom prst="rect">
            <a:avLst/>
          </a:prstGeom>
          <a:noFill/>
        </p:spPr>
        <p:txBody>
          <a:bodyPr wrap="square" rtlCol="0">
            <a:spAutoFit/>
          </a:bodyPr>
          <a:lstStyle/>
          <a:p>
            <a:r>
              <a:rPr lang="en-US" u="sng" baseline="30000" dirty="0"/>
              <a:t>					</a:t>
            </a:r>
          </a:p>
          <a:p>
            <a:r>
              <a:rPr lang="en-US" baseline="30000" dirty="0"/>
              <a:t>a</a:t>
            </a:r>
            <a:r>
              <a:rPr lang="en-US" sz="900" baseline="30000" dirty="0"/>
              <a:t> </a:t>
            </a:r>
            <a:r>
              <a:rPr lang="en-US" dirty="0"/>
              <a:t>Percentages reflect proportions in </a:t>
            </a:r>
            <a:r>
              <a:rPr lang="en-US" i="1" dirty="0"/>
              <a:t>The Twenty-First Mental Measurements Yearbook</a:t>
            </a:r>
            <a:endParaRPr lang="en-US" dirty="0"/>
          </a:p>
        </p:txBody>
      </p:sp>
    </p:spTree>
    <p:extLst>
      <p:ext uri="{BB962C8B-B14F-4D97-AF65-F5344CB8AC3E}">
        <p14:creationId xmlns:p14="http://schemas.microsoft.com/office/powerpoint/2010/main" val="3920999136"/>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991AD47-9C99-472F-BDAA-21B183F33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06952"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35252"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44109" y="265192"/>
            <a:ext cx="4873625" cy="1325563"/>
          </a:xfrm>
        </p:spPr>
        <p:txBody>
          <a:bodyPr>
            <a:normAutofit/>
          </a:bodyPr>
          <a:lstStyle/>
          <a:p>
            <a:pPr>
              <a:lnSpc>
                <a:spcPct val="90000"/>
              </a:lnSpc>
            </a:pPr>
            <a:r>
              <a:rPr lang="en-US" sz="4000" dirty="0"/>
              <a:t>Reference Book Series</a:t>
            </a:r>
          </a:p>
        </p:txBody>
      </p:sp>
      <p:sp>
        <p:nvSpPr>
          <p:cNvPr id="3" name="Content Placeholder 2"/>
          <p:cNvSpPr>
            <a:spLocks noGrp="1"/>
          </p:cNvSpPr>
          <p:nvPr>
            <p:ph idx="1"/>
          </p:nvPr>
        </p:nvSpPr>
        <p:spPr>
          <a:xfrm>
            <a:off x="184993" y="1696599"/>
            <a:ext cx="6215807" cy="4781391"/>
          </a:xfrm>
        </p:spPr>
        <p:txBody>
          <a:bodyPr>
            <a:normAutofit fontScale="55000" lnSpcReduction="20000"/>
          </a:bodyPr>
          <a:lstStyle/>
          <a:p>
            <a:pPr marL="0" indent="0">
              <a:buNone/>
            </a:pPr>
            <a:endParaRPr lang="en-US" sz="1600" i="1" dirty="0"/>
          </a:p>
          <a:p>
            <a:pPr marL="0" indent="0">
              <a:buNone/>
            </a:pPr>
            <a:r>
              <a:rPr lang="en-US" sz="3600" dirty="0"/>
              <a:t>The </a:t>
            </a:r>
            <a:r>
              <a:rPr lang="en-US" sz="3600" dirty="0" err="1"/>
              <a:t>Buros</a:t>
            </a:r>
            <a:r>
              <a:rPr lang="en-US" sz="3600" dirty="0"/>
              <a:t> reference books are renowned as    authoritative sources for essential information            about tests. </a:t>
            </a:r>
          </a:p>
          <a:p>
            <a:pPr marL="0" indent="0">
              <a:buNone/>
            </a:pPr>
            <a:endParaRPr lang="en-US" sz="1800" i="1" dirty="0"/>
          </a:p>
          <a:p>
            <a:pPr marL="0" indent="0">
              <a:buNone/>
            </a:pPr>
            <a:r>
              <a:rPr lang="en-US" sz="3600" i="1" dirty="0"/>
              <a:t>MMYs</a:t>
            </a:r>
            <a:r>
              <a:rPr lang="en-US" sz="3600" dirty="0"/>
              <a:t> have been called the </a:t>
            </a:r>
            <a:r>
              <a:rPr lang="en-US" sz="3600" i="1" dirty="0"/>
              <a:t>Consumer Reports </a:t>
            </a:r>
            <a:r>
              <a:rPr lang="en-US" sz="3600" dirty="0"/>
              <a:t>of             the testing industry.</a:t>
            </a:r>
          </a:p>
          <a:p>
            <a:pPr marL="0" indent="0">
              <a:buNone/>
            </a:pPr>
            <a:endParaRPr lang="en-US" sz="3600" b="1" dirty="0"/>
          </a:p>
          <a:p>
            <a:pPr marL="0" indent="0">
              <a:buNone/>
            </a:pPr>
            <a:r>
              <a:rPr lang="en-US" sz="3600" u="sng" dirty="0"/>
              <a:t>Latest editions</a:t>
            </a:r>
          </a:p>
          <a:p>
            <a:pPr marL="0" indent="0">
              <a:buNone/>
            </a:pPr>
            <a:r>
              <a:rPr lang="en-US" sz="3600" i="1" dirty="0"/>
              <a:t>Tests in Print IX </a:t>
            </a:r>
            <a:r>
              <a:rPr lang="en-US" sz="3600" dirty="0"/>
              <a:t>(2016)</a:t>
            </a:r>
            <a:endParaRPr lang="en-US" sz="3600" i="1" dirty="0"/>
          </a:p>
          <a:p>
            <a:pPr marL="0" indent="0">
              <a:buNone/>
            </a:pPr>
            <a:r>
              <a:rPr lang="en-US" sz="3600" i="1" dirty="0"/>
              <a:t>The Twenty-First Mental Measurements Yearbook</a:t>
            </a:r>
            <a:r>
              <a:rPr lang="en-US" sz="3600" dirty="0"/>
              <a:t> (2021)</a:t>
            </a:r>
          </a:p>
          <a:p>
            <a:pPr marL="0" indent="0">
              <a:buNone/>
            </a:pPr>
            <a:r>
              <a:rPr lang="en-US" sz="3600" i="1" dirty="0"/>
              <a:t>Pruebas </a:t>
            </a:r>
            <a:r>
              <a:rPr lang="en-US" sz="3600" i="1" dirty="0" err="1"/>
              <a:t>Publicadas</a:t>
            </a:r>
            <a:r>
              <a:rPr lang="en-US" sz="3600" i="1" dirty="0"/>
              <a:t> </a:t>
            </a:r>
            <a:r>
              <a:rPr lang="en-US" sz="3600" i="1" dirty="0" err="1"/>
              <a:t>en</a:t>
            </a:r>
            <a:r>
              <a:rPr lang="en-US" sz="3600" i="1" dirty="0"/>
              <a:t> </a:t>
            </a:r>
            <a:r>
              <a:rPr lang="en-US" sz="3600" i="1" dirty="0" err="1"/>
              <a:t>Español</a:t>
            </a:r>
            <a:r>
              <a:rPr lang="en-US" sz="3600" i="1" dirty="0"/>
              <a:t> II </a:t>
            </a:r>
            <a:r>
              <a:rPr lang="en-US" sz="3600" dirty="0"/>
              <a:t>(2018)</a:t>
            </a:r>
            <a:endParaRPr lang="en-US" sz="3600" i="1" dirty="0"/>
          </a:p>
          <a:p>
            <a:pPr marL="0" indent="0">
              <a:buNone/>
            </a:pPr>
            <a:endParaRPr lang="en-US" sz="3600" b="1" i="1" dirty="0"/>
          </a:p>
          <a:p>
            <a:pPr marL="0" indent="0">
              <a:buNone/>
            </a:pPr>
            <a:r>
              <a:rPr lang="en-US" sz="3600" u="sng" dirty="0">
                <a:effectLst>
                  <a:outerShdw blurRad="38100" dist="38100" dir="2700000" algn="tl">
                    <a:srgbClr val="000000">
                      <a:alpha val="43137"/>
                    </a:srgbClr>
                  </a:outerShdw>
                </a:effectLst>
              </a:rPr>
              <a:t>Forthcoming</a:t>
            </a:r>
            <a:endParaRPr lang="en-US" sz="3600" dirty="0"/>
          </a:p>
          <a:p>
            <a:pPr marL="0" indent="0">
              <a:buNone/>
            </a:pPr>
            <a:r>
              <a:rPr lang="en-US" sz="3600" i="1" dirty="0"/>
              <a:t>Tests in Print X </a:t>
            </a:r>
            <a:r>
              <a:rPr lang="en-US" sz="3600" dirty="0"/>
              <a:t>(2021)</a:t>
            </a:r>
          </a:p>
          <a:p>
            <a:pPr marL="0" indent="0">
              <a:buNone/>
            </a:pPr>
            <a:r>
              <a:rPr lang="en-US" sz="3600" i="1" dirty="0"/>
              <a:t>Pruebas </a:t>
            </a:r>
            <a:r>
              <a:rPr lang="en-US" sz="3600" i="1" dirty="0" err="1"/>
              <a:t>Publicadas</a:t>
            </a:r>
            <a:r>
              <a:rPr lang="en-US" sz="3600" i="1" dirty="0"/>
              <a:t> </a:t>
            </a:r>
            <a:r>
              <a:rPr lang="en-US" sz="3600" i="1" dirty="0" err="1"/>
              <a:t>en</a:t>
            </a:r>
            <a:r>
              <a:rPr lang="en-US" sz="3600" i="1" dirty="0"/>
              <a:t> </a:t>
            </a:r>
            <a:r>
              <a:rPr lang="en-US" sz="3600" i="1" dirty="0" err="1"/>
              <a:t>Español</a:t>
            </a:r>
            <a:r>
              <a:rPr lang="en-US" sz="3600" i="1" dirty="0"/>
              <a:t> III </a:t>
            </a:r>
            <a:r>
              <a:rPr lang="en-US" sz="3600" dirty="0"/>
              <a:t>(2023)</a:t>
            </a:r>
          </a:p>
          <a:p>
            <a:pPr marL="0" indent="0">
              <a:buNone/>
            </a:pPr>
            <a:endParaRPr lang="en-US" sz="1600" dirty="0"/>
          </a:p>
          <a:p>
            <a:endParaRPr lang="en-US" sz="1600" i="1" dirty="0"/>
          </a:p>
          <a:p>
            <a:pPr marL="0" indent="0">
              <a:buNone/>
            </a:pPr>
            <a:endParaRPr lang="en-US" sz="1600" i="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219" y="330523"/>
            <a:ext cx="1268010" cy="181144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600000">
            <a:off x="7531803" y="4365520"/>
            <a:ext cx="1258952" cy="181144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600000">
            <a:off x="6940506" y="2355218"/>
            <a:ext cx="1235472" cy="1797050"/>
          </a:xfrm>
          <a:prstGeom prst="rect">
            <a:avLst/>
          </a:prstGeom>
        </p:spPr>
      </p:pic>
      <p:sp>
        <p:nvSpPr>
          <p:cNvPr id="6" name="AutoShape 8" descr="https://outlook.office.com/owa/service.svc/s/GetFileAttachment?id=AAMkADliNjMxMTVjLTQ3YzMtNGM0Yi1hNTM0LTg2M2RmNWVlNjM4YQBGAAAAAAD%2B2%2F33c1ItQJwO445sfM%2F4BwArfKa%2FF8FaRrBi1oOndiG5AAAA6HSEAAA4GAWgBbjLTbapMV6kmpIOAANzn6tVAAABEgAQAHffX1a3Qc9Cti9D3U8eGiI%3D&amp;X-OWA-CANARY=XBx3igj_m0aRGUgzCi09KpBwwurictQYLhKIJ8X3xhI6Pw-iyeVGVceOBUdXVVhX4VEPsLZAYNY.&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https://outlook.office.com/owa/service.svc/s/GetFileAttachment?id=AAMkADliNjMxMTVjLTQ3YzMtNGM0Yi1hNTM0LTg2M2RmNWVlNjM4YQBGAAAAAAD%2B2%2F33c1ItQJwO445sfM%2F4BwArfKa%2FF8FaRrBi1oOndiG5AAAA6HSEAAA4GAWgBbjLTbapMV6kmpIOAANzn6tVAAABEgAQAHffX1a3Qc9Cti9D3U8eGiI%3D&amp;X-OWA-CANARY=XBx3igj_m0aRGUgzCi09KpBwwurictQYLhKIJ8X3xhI6Pw-iyeVGVceOBUdXVVhX4VEPsLZAYNY.&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68842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1"/>
            <a:ext cx="4093523" cy="1146080"/>
          </a:xfr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0" scaled="1"/>
            <a:tileRect/>
          </a:gradFill>
          <a:ln>
            <a:solidFill>
              <a:schemeClr val="bg2">
                <a:lumMod val="60000"/>
                <a:lumOff val="40000"/>
              </a:schemeClr>
            </a:solidFill>
          </a:ln>
          <a:effectLst>
            <a:glow rad="63500">
              <a:schemeClr val="accent1">
                <a:satMod val="175000"/>
                <a:alpha val="40000"/>
              </a:schemeClr>
            </a:glow>
            <a:outerShdw blurRad="50800" dist="38100" dir="2700000" algn="tl" rotWithShape="0">
              <a:prstClr val="black">
                <a:alpha val="40000"/>
              </a:prstClr>
            </a:outerShdw>
            <a:softEdge rad="12700"/>
          </a:effectLst>
        </p:spPr>
        <p:txBody>
          <a:bodyPr>
            <a:normAutofit/>
          </a:bodyPr>
          <a:lstStyle/>
          <a:p>
            <a:pPr>
              <a:lnSpc>
                <a:spcPct val="90000"/>
              </a:lnSpc>
            </a:pPr>
            <a:r>
              <a:rPr lang="en-US" sz="2400" i="1" dirty="0" err="1">
                <a:ln w="0"/>
                <a:effectLst>
                  <a:outerShdw blurRad="38100" dist="19050" dir="2700000" algn="tl" rotWithShape="0">
                    <a:schemeClr val="dk1">
                      <a:alpha val="40000"/>
                    </a:schemeClr>
                  </a:outerShdw>
                </a:effectLst>
              </a:rPr>
              <a:t>Pruebas</a:t>
            </a:r>
            <a:r>
              <a:rPr lang="en-US" sz="2400" i="1" dirty="0">
                <a:ln w="0"/>
                <a:effectLst>
                  <a:outerShdw blurRad="38100" dist="19050" dir="2700000" algn="tl" rotWithShape="0">
                    <a:schemeClr val="dk1">
                      <a:alpha val="40000"/>
                    </a:schemeClr>
                  </a:outerShdw>
                </a:effectLst>
              </a:rPr>
              <a:t> </a:t>
            </a:r>
            <a:r>
              <a:rPr lang="en-US" sz="2400" i="1" dirty="0" err="1">
                <a:ln w="0"/>
                <a:effectLst>
                  <a:outerShdw blurRad="38100" dist="19050" dir="2700000" algn="tl" rotWithShape="0">
                    <a:schemeClr val="dk1">
                      <a:alpha val="40000"/>
                    </a:schemeClr>
                  </a:outerShdw>
                </a:effectLst>
              </a:rPr>
              <a:t>Publicadas</a:t>
            </a:r>
            <a:r>
              <a:rPr lang="en-US" sz="2400" i="1" dirty="0">
                <a:ln w="0"/>
                <a:effectLst>
                  <a:outerShdw blurRad="38100" dist="19050" dir="2700000" algn="tl" rotWithShape="0">
                    <a:schemeClr val="dk1">
                      <a:alpha val="40000"/>
                    </a:schemeClr>
                  </a:outerShdw>
                </a:effectLst>
              </a:rPr>
              <a:t> </a:t>
            </a:r>
            <a:r>
              <a:rPr lang="en-US" sz="2400" i="1" dirty="0" err="1">
                <a:ln w="0"/>
                <a:effectLst>
                  <a:outerShdw blurRad="38100" dist="19050" dir="2700000" algn="tl" rotWithShape="0">
                    <a:schemeClr val="dk1">
                      <a:alpha val="40000"/>
                    </a:schemeClr>
                  </a:outerShdw>
                </a:effectLst>
              </a:rPr>
              <a:t>en</a:t>
            </a:r>
            <a:r>
              <a:rPr lang="en-US" sz="2400" i="1" dirty="0">
                <a:ln w="0"/>
                <a:effectLst>
                  <a:outerShdw blurRad="38100" dist="19050" dir="2700000" algn="tl" rotWithShape="0">
                    <a:schemeClr val="dk1">
                      <a:alpha val="40000"/>
                    </a:schemeClr>
                  </a:outerShdw>
                </a:effectLst>
              </a:rPr>
              <a:t> </a:t>
            </a:r>
            <a:r>
              <a:rPr lang="en-US" sz="2400" i="1" dirty="0" err="1">
                <a:ln w="0"/>
                <a:effectLst>
                  <a:outerShdw blurRad="38100" dist="19050" dir="2700000" algn="tl" rotWithShape="0">
                    <a:schemeClr val="dk1">
                      <a:alpha val="40000"/>
                    </a:schemeClr>
                  </a:outerShdw>
                </a:effectLst>
              </a:rPr>
              <a:t>Español</a:t>
            </a:r>
            <a:r>
              <a:rPr lang="en-US" sz="2400" i="1" dirty="0">
                <a:ln w="0"/>
                <a:effectLst>
                  <a:outerShdw blurRad="38100" dist="19050" dir="2700000" algn="tl" rotWithShape="0">
                    <a:schemeClr val="dk1">
                      <a:alpha val="40000"/>
                    </a:schemeClr>
                  </a:outerShdw>
                </a:effectLst>
              </a:rPr>
              <a:t>: An Index of Spanish Tests in Print (PPE)</a:t>
            </a:r>
            <a:endParaRPr lang="en-US" sz="2400" dirty="0">
              <a:ln w="0"/>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152400" y="1752600"/>
            <a:ext cx="3754752" cy="4343400"/>
          </a:xfrm>
        </p:spPr>
        <p:txBody>
          <a:bodyPr anchor="t">
            <a:normAutofit/>
          </a:bodyPr>
          <a:lstStyle/>
          <a:p>
            <a:r>
              <a:rPr lang="en-US" sz="2400" dirty="0"/>
              <a:t>First edition in 2013</a:t>
            </a:r>
          </a:p>
          <a:p>
            <a:r>
              <a:rPr lang="en-US" sz="2400" dirty="0"/>
              <a:t>Spanish equivalent of </a:t>
            </a:r>
            <a:r>
              <a:rPr lang="en-US" sz="2400" i="1" dirty="0"/>
              <a:t>TIP</a:t>
            </a:r>
            <a:endParaRPr lang="en-US" sz="2400" dirty="0"/>
          </a:p>
          <a:p>
            <a:r>
              <a:rPr lang="en-US" sz="2400" dirty="0"/>
              <a:t>Includes unique fields (e.g., norms, country of origin, adaptation)</a:t>
            </a:r>
          </a:p>
          <a:p>
            <a:r>
              <a:rPr lang="en-US" sz="2400" dirty="0"/>
              <a:t>Information presented side by side in Spanish and English.</a:t>
            </a:r>
          </a:p>
          <a:p>
            <a:endParaRPr lang="en-US" sz="2000" dirty="0"/>
          </a:p>
        </p:txBody>
      </p:sp>
      <p:sp>
        <p:nvSpPr>
          <p:cNvPr id="25" name="Freeform: Shape 24">
            <a:extLst>
              <a:ext uri="{FF2B5EF4-FFF2-40B4-BE49-F238E27FC236}">
                <a16:creationId xmlns:a16="http://schemas.microsoft.com/office/drawing/2014/main"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413" y="0"/>
            <a:ext cx="4629587"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Users\jcarlson6\AppData\Local\Microsoft\Windows\Temporary Internet Files\Content.Outlook\MMXKUYHW\Janet Example_Page_1.jpg">
            <a:extLst>
              <a:ext uri="{FF2B5EF4-FFF2-40B4-BE49-F238E27FC236}">
                <a16:creationId xmlns:a16="http://schemas.microsoft.com/office/drawing/2014/main" id="{783EB78E-6F01-FF40-9D44-F820D5B6D89A}"/>
              </a:ext>
            </a:extLst>
          </p:cNvPr>
          <p:cNvPicPr/>
          <p:nvPr/>
        </p:nvPicPr>
        <p:blipFill rotWithShape="1">
          <a:blip r:embed="rId3" cstate="print">
            <a:extLst>
              <a:ext uri="{28A0092B-C50C-407E-A947-70E740481C1C}">
                <a14:useLocalDpi xmlns:a14="http://schemas.microsoft.com/office/drawing/2010/main" val="0"/>
              </a:ext>
            </a:extLst>
          </a:blip>
          <a:srcRect l="5648" r="3482"/>
          <a:stretch/>
        </p:blipFill>
        <p:spPr bwMode="auto">
          <a:xfrm>
            <a:off x="4625884" y="10"/>
            <a:ext cx="4518116"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8267214E-CB8E-0C4E-AEE3-C3DFB5A9BE97}"/>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475483" y="4357314"/>
            <a:ext cx="1629918" cy="2345206"/>
          </a:xfrm>
          <a:prstGeom prst="rect">
            <a:avLst/>
          </a:prstGeom>
          <a:ln w="3175">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2367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Tm="11000">
        <p:zoom/>
      </p:transition>
    </mc:Choice>
    <mc:Fallback xmlns="">
      <p:transition spd="slow" advTm="11000">
        <p:zo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39762"/>
          </a:xfrm>
        </p:spPr>
        <p:txBody>
          <a:bodyPr>
            <a:normAutofit fontScale="90000"/>
          </a:bodyPr>
          <a:lstStyle/>
          <a:p>
            <a:r>
              <a:rPr lang="en-US" dirty="0"/>
              <a:t>Electronic Access</a:t>
            </a:r>
          </a:p>
        </p:txBody>
      </p:sp>
      <p:sp>
        <p:nvSpPr>
          <p:cNvPr id="3" name="Content Placeholder 2"/>
          <p:cNvSpPr>
            <a:spLocks noGrp="1"/>
          </p:cNvSpPr>
          <p:nvPr>
            <p:ph idx="1"/>
          </p:nvPr>
        </p:nvSpPr>
        <p:spPr>
          <a:xfrm>
            <a:off x="685800" y="1600200"/>
            <a:ext cx="7772400" cy="4038600"/>
          </a:xfrm>
        </p:spPr>
        <p:txBody>
          <a:bodyPr>
            <a:normAutofit/>
          </a:bodyPr>
          <a:lstStyle/>
          <a:p>
            <a:r>
              <a:rPr lang="en-US" sz="2800" dirty="0"/>
              <a:t>All content from our reference books series is available via database subscriptions offered by EBSCO and Ovid.</a:t>
            </a:r>
          </a:p>
          <a:p>
            <a:r>
              <a:rPr lang="en-US" sz="2800" dirty="0" err="1"/>
              <a:t>Buros</a:t>
            </a:r>
            <a:r>
              <a:rPr lang="en-US" sz="2800" dirty="0"/>
              <a:t> also offers a search engine and digital resources on UNL Marketplace, where visitors may purchase individual reviews and digital </a:t>
            </a:r>
            <a:r>
              <a:rPr lang="en-US" sz="2800" i="1" dirty="0"/>
              <a:t>PPE</a:t>
            </a:r>
            <a:r>
              <a:rPr lang="en-US" sz="2800" dirty="0"/>
              <a:t>.  </a:t>
            </a:r>
          </a:p>
        </p:txBody>
      </p:sp>
      <p:sp>
        <p:nvSpPr>
          <p:cNvPr id="4" name="AutoShape 2" descr="Image result for EBSCO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C:\Users\jcarlson6\AppData\Local\Microsoft\Windows\INetCache\Content.MSO\DC6AC5F2.tmp"/>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334427"/>
            <a:ext cx="2571750" cy="1209675"/>
          </a:xfrm>
          <a:prstGeom prst="rect">
            <a:avLst/>
          </a:prstGeom>
          <a:noFill/>
          <a:ln>
            <a:noFill/>
          </a:ln>
        </p:spPr>
      </p:pic>
      <p:pic>
        <p:nvPicPr>
          <p:cNvPr id="9" name="Picture 8" descr="C:\Users\jcarlson6\AppData\Local\Microsoft\Windows\INetCache\Content.MSO\6D346C91.tmp"/>
          <p:cNvPicPr/>
          <p:nvPr/>
        </p:nvPicPr>
        <p:blipFill>
          <a:blip r:embed="rId4">
            <a:extLst>
              <a:ext uri="{28A0092B-C50C-407E-A947-70E740481C1C}">
                <a14:useLocalDpi xmlns:a14="http://schemas.microsoft.com/office/drawing/2010/main" val="0"/>
              </a:ext>
            </a:extLst>
          </a:blip>
          <a:srcRect/>
          <a:stretch>
            <a:fillRect/>
          </a:stretch>
        </p:blipFill>
        <p:spPr bwMode="auto">
          <a:xfrm>
            <a:off x="5181600" y="5410200"/>
            <a:ext cx="2857500" cy="904875"/>
          </a:xfrm>
          <a:prstGeom prst="rect">
            <a:avLst/>
          </a:prstGeom>
          <a:noFill/>
          <a:ln>
            <a:noFill/>
          </a:ln>
        </p:spPr>
      </p:pic>
    </p:spTree>
    <p:extLst>
      <p:ext uri="{BB962C8B-B14F-4D97-AF65-F5344CB8AC3E}">
        <p14:creationId xmlns:p14="http://schemas.microsoft.com/office/powerpoint/2010/main" val="3221130317"/>
      </p:ext>
    </p:extLst>
  </p:cSld>
  <p:clrMapOvr>
    <a:masterClrMapping/>
  </p:clrMapOvr>
  <mc:AlternateContent xmlns:mc="http://schemas.openxmlformats.org/markup-compatibility/2006" xmlns:p14="http://schemas.microsoft.com/office/powerpoint/2010/main">
    <mc:Choice Requires="p14">
      <p:transition spd="slow" p14:dur="1250" advTm="7000">
        <p:zoom/>
      </p:transition>
    </mc:Choice>
    <mc:Fallback xmlns="">
      <p:transition spd="slow" advTm="7000">
        <p:zo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latin typeface="+mj-lt"/>
              </a:rPr>
              <a:t>Psychometric Consulting</a:t>
            </a:r>
          </a:p>
        </p:txBody>
      </p:sp>
      <p:sp>
        <p:nvSpPr>
          <p:cNvPr id="3" name="Content Placeholder 2"/>
          <p:cNvSpPr>
            <a:spLocks noGrp="1"/>
          </p:cNvSpPr>
          <p:nvPr>
            <p:ph idx="1"/>
          </p:nvPr>
        </p:nvSpPr>
        <p:spPr>
          <a:xfrm>
            <a:off x="677008" y="1894936"/>
            <a:ext cx="8001000" cy="3972464"/>
          </a:xfrm>
        </p:spPr>
        <p:txBody>
          <a:bodyPr>
            <a:normAutofit lnSpcReduction="10000"/>
          </a:bodyPr>
          <a:lstStyle/>
          <a:p>
            <a:r>
              <a:rPr lang="en-US" sz="2800" dirty="0">
                <a:solidFill>
                  <a:schemeClr val="bg1"/>
                </a:solidFill>
                <a:latin typeface="+mn-lt"/>
              </a:rPr>
              <a:t>Established in 1994, when the </a:t>
            </a:r>
            <a:r>
              <a:rPr lang="en-US" sz="2800" dirty="0" err="1">
                <a:solidFill>
                  <a:schemeClr val="bg1"/>
                </a:solidFill>
                <a:latin typeface="+mn-lt"/>
              </a:rPr>
              <a:t>Buros</a:t>
            </a:r>
            <a:r>
              <a:rPr lang="en-US" sz="2800" dirty="0">
                <a:solidFill>
                  <a:schemeClr val="bg1"/>
                </a:solidFill>
                <a:latin typeface="+mn-lt"/>
              </a:rPr>
              <a:t> Institute became the Buros Center for Testing</a:t>
            </a:r>
            <a:br>
              <a:rPr lang="en-US" sz="2800" dirty="0">
                <a:solidFill>
                  <a:schemeClr val="bg1"/>
                </a:solidFill>
                <a:latin typeface="+mn-lt"/>
              </a:rPr>
            </a:br>
            <a:endParaRPr lang="en-US" sz="1200" dirty="0">
              <a:solidFill>
                <a:schemeClr val="bg1"/>
              </a:solidFill>
              <a:latin typeface="+mn-lt"/>
            </a:endParaRPr>
          </a:p>
          <a:p>
            <a:r>
              <a:rPr lang="en-US" sz="2800" dirty="0">
                <a:solidFill>
                  <a:schemeClr val="bg1"/>
                </a:solidFill>
                <a:latin typeface="+mn-lt"/>
              </a:rPr>
              <a:t>Focuses on propriety testing programs </a:t>
            </a:r>
          </a:p>
          <a:p>
            <a:pPr lvl="1"/>
            <a:r>
              <a:rPr lang="en-US" sz="2600" dirty="0">
                <a:solidFill>
                  <a:schemeClr val="bg1"/>
                </a:solidFill>
                <a:latin typeface="+mn-lt"/>
              </a:rPr>
              <a:t>Tests with moderate to high stakes</a:t>
            </a:r>
          </a:p>
          <a:p>
            <a:pPr lvl="1"/>
            <a:r>
              <a:rPr lang="en-US" sz="2600" dirty="0">
                <a:solidFill>
                  <a:schemeClr val="bg1"/>
                </a:solidFill>
                <a:latin typeface="+mn-lt"/>
              </a:rPr>
              <a:t>For example, educational assessment, licensure, certification, admissions, and employment </a:t>
            </a:r>
          </a:p>
          <a:p>
            <a:pPr marL="0" indent="0">
              <a:buNone/>
            </a:pPr>
            <a:endParaRPr lang="en-US" sz="1200" dirty="0">
              <a:solidFill>
                <a:schemeClr val="bg1"/>
              </a:solidFill>
              <a:latin typeface="+mn-lt"/>
            </a:endParaRPr>
          </a:p>
          <a:p>
            <a:r>
              <a:rPr lang="en-US" sz="2800" dirty="0">
                <a:solidFill>
                  <a:schemeClr val="bg1"/>
                </a:solidFill>
                <a:latin typeface="+mn-lt"/>
              </a:rPr>
              <a:t>Works to improve the quality of testing programs and validity of test results</a:t>
            </a:r>
          </a:p>
        </p:txBody>
      </p:sp>
      <p:sp>
        <p:nvSpPr>
          <p:cNvPr id="4" name="Slide Number Placeholder 3"/>
          <p:cNvSpPr>
            <a:spLocks noGrp="1"/>
          </p:cNvSpPr>
          <p:nvPr>
            <p:ph type="sldNum" sz="quarter" idx="12"/>
          </p:nvPr>
        </p:nvSpPr>
        <p:spPr>
          <a:xfrm>
            <a:off x="5867400" y="5867400"/>
            <a:ext cx="2133600" cy="365125"/>
          </a:xfrm>
        </p:spPr>
        <p:txBody>
          <a:bodyPr/>
          <a:lstStyle/>
          <a:p>
            <a:fld id="{5F5BEE10-1A64-485A-AEFB-4AFBCE1019D5}" type="slidenum">
              <a:rPr lang="en-US" smtClean="0"/>
              <a:t>15</a:t>
            </a:fld>
            <a:endParaRPr lang="en-US"/>
          </a:p>
        </p:txBody>
      </p:sp>
    </p:spTree>
    <p:extLst>
      <p:ext uri="{BB962C8B-B14F-4D97-AF65-F5344CB8AC3E}">
        <p14:creationId xmlns:p14="http://schemas.microsoft.com/office/powerpoint/2010/main" val="560368577"/>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mj-lt"/>
              </a:rPr>
              <a:t>Psychometric Consulting</a:t>
            </a:r>
          </a:p>
        </p:txBody>
      </p:sp>
      <p:sp>
        <p:nvSpPr>
          <p:cNvPr id="4" name="Slide Number Placeholder 3"/>
          <p:cNvSpPr>
            <a:spLocks noGrp="1"/>
          </p:cNvSpPr>
          <p:nvPr>
            <p:ph type="sldNum" sz="quarter" idx="12"/>
          </p:nvPr>
        </p:nvSpPr>
        <p:spPr>
          <a:xfrm>
            <a:off x="5867400" y="5867400"/>
            <a:ext cx="2133600" cy="365125"/>
          </a:xfrm>
        </p:spPr>
        <p:txBody>
          <a:bodyPr/>
          <a:lstStyle/>
          <a:p>
            <a:fld id="{5F5BEE10-1A64-485A-AEFB-4AFBCE1019D5}" type="slidenum">
              <a:rPr lang="en-US" smtClean="0"/>
              <a:t>16</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973054"/>
            <a:ext cx="1752600" cy="1752600"/>
          </a:xfrm>
          <a:prstGeom prst="rect">
            <a:avLst/>
          </a:prstGeom>
        </p:spPr>
      </p:pic>
      <p:sp>
        <p:nvSpPr>
          <p:cNvPr id="6" name="Rectangle 5">
            <a:extLst>
              <a:ext uri="{FF2B5EF4-FFF2-40B4-BE49-F238E27FC236}">
                <a16:creationId xmlns:a16="http://schemas.microsoft.com/office/drawing/2014/main" id="{92DF4794-4BA0-4518-9EC8-BFAFE2281528}"/>
              </a:ext>
            </a:extLst>
          </p:cNvPr>
          <p:cNvSpPr/>
          <p:nvPr/>
        </p:nvSpPr>
        <p:spPr>
          <a:xfrm>
            <a:off x="1828800" y="1600200"/>
            <a:ext cx="6934200" cy="4942892"/>
          </a:xfrm>
          <a:prstGeom prst="rect">
            <a:avLst/>
          </a:prstGeom>
        </p:spPr>
        <p:txBody>
          <a:bodyPr wrap="square">
            <a:spAutoFit/>
          </a:bodyPr>
          <a:lstStyle/>
          <a:p>
            <a:pPr>
              <a:lnSpc>
                <a:spcPct val="120000"/>
              </a:lnSpc>
            </a:pPr>
            <a:r>
              <a:rPr lang="en-US" sz="2600" dirty="0">
                <a:solidFill>
                  <a:schemeClr val="bg1"/>
                </a:solidFill>
              </a:rPr>
              <a:t>Psychometric Consultation</a:t>
            </a:r>
          </a:p>
          <a:p>
            <a:pPr lvl="2">
              <a:lnSpc>
                <a:spcPct val="120000"/>
              </a:lnSpc>
            </a:pPr>
            <a:r>
              <a:rPr lang="en-US" sz="2000" dirty="0">
                <a:solidFill>
                  <a:schemeClr val="bg1"/>
                </a:solidFill>
              </a:rPr>
              <a:t>Technical assistance for psychometric aspects of testing programs and data analyses</a:t>
            </a:r>
          </a:p>
          <a:p>
            <a:pPr>
              <a:lnSpc>
                <a:spcPct val="120000"/>
              </a:lnSpc>
            </a:pPr>
            <a:r>
              <a:rPr lang="en-US" sz="2600" dirty="0">
                <a:solidFill>
                  <a:schemeClr val="bg1"/>
                </a:solidFill>
              </a:rPr>
              <a:t>Evaluation and Oversight</a:t>
            </a:r>
          </a:p>
          <a:p>
            <a:pPr lvl="2">
              <a:lnSpc>
                <a:spcPct val="120000"/>
              </a:lnSpc>
            </a:pPr>
            <a:r>
              <a:rPr lang="en-US" sz="2000" dirty="0">
                <a:solidFill>
                  <a:schemeClr val="bg1"/>
                </a:solidFill>
              </a:rPr>
              <a:t>Conduct needs and gap analyses; replicate and/or verify scoring, equating, linking; evaluate contract compliance;    serve as a third-party monitor of testing operations</a:t>
            </a:r>
          </a:p>
          <a:p>
            <a:pPr>
              <a:lnSpc>
                <a:spcPct val="120000"/>
              </a:lnSpc>
            </a:pPr>
            <a:r>
              <a:rPr lang="en-US" sz="2600" dirty="0">
                <a:solidFill>
                  <a:schemeClr val="bg1"/>
                </a:solidFill>
              </a:rPr>
              <a:t>Professional Development and Training</a:t>
            </a:r>
          </a:p>
          <a:p>
            <a:pPr lvl="2">
              <a:lnSpc>
                <a:spcPct val="120000"/>
              </a:lnSpc>
            </a:pPr>
            <a:r>
              <a:rPr lang="en-US" sz="2000" dirty="0">
                <a:solidFill>
                  <a:schemeClr val="bg1"/>
                </a:solidFill>
              </a:rPr>
              <a:t>Provide item writing and test construction workshops</a:t>
            </a:r>
          </a:p>
          <a:p>
            <a:pPr>
              <a:lnSpc>
                <a:spcPct val="120000"/>
              </a:lnSpc>
            </a:pPr>
            <a:r>
              <a:rPr lang="en-US" sz="2600" dirty="0">
                <a:solidFill>
                  <a:schemeClr val="bg1"/>
                </a:solidFill>
              </a:rPr>
              <a:t>Audit and Accreditation</a:t>
            </a:r>
          </a:p>
          <a:p>
            <a:pPr lvl="2">
              <a:lnSpc>
                <a:spcPct val="120000"/>
              </a:lnSpc>
            </a:pPr>
            <a:r>
              <a:rPr lang="en-US" sz="2000" dirty="0">
                <a:solidFill>
                  <a:schemeClr val="bg1"/>
                </a:solidFill>
              </a:rPr>
              <a:t>Evaluate processes and procedures (Stage One)</a:t>
            </a:r>
          </a:p>
          <a:p>
            <a:pPr lvl="2">
              <a:lnSpc>
                <a:spcPct val="120000"/>
              </a:lnSpc>
            </a:pPr>
            <a:r>
              <a:rPr lang="en-US" sz="2000" dirty="0">
                <a:solidFill>
                  <a:schemeClr val="bg1"/>
                </a:solidFill>
              </a:rPr>
              <a:t>Evaluate specific tests used (Stage Two)</a:t>
            </a:r>
          </a:p>
        </p:txBody>
      </p:sp>
    </p:spTree>
    <p:extLst>
      <p:ext uri="{BB962C8B-B14F-4D97-AF65-F5344CB8AC3E}">
        <p14:creationId xmlns:p14="http://schemas.microsoft.com/office/powerpoint/2010/main" val="3850670100"/>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AC291-4451-B24B-A3AE-E64202B084BC}"/>
              </a:ext>
            </a:extLst>
          </p:cNvPr>
          <p:cNvSpPr>
            <a:spLocks noGrp="1"/>
          </p:cNvSpPr>
          <p:nvPr>
            <p:ph type="title"/>
          </p:nvPr>
        </p:nvSpPr>
        <p:spPr>
          <a:xfrm>
            <a:off x="685800" y="122093"/>
            <a:ext cx="8229600" cy="1143000"/>
          </a:xfrm>
        </p:spPr>
        <p:txBody>
          <a:bodyPr>
            <a:normAutofit fontScale="90000"/>
          </a:bodyPr>
          <a:lstStyle/>
          <a:p>
            <a:r>
              <a:rPr lang="en-US" sz="4000" dirty="0">
                <a:latin typeface="+mj-lt"/>
              </a:rPr>
              <a:t>Psychometric Consulting</a:t>
            </a:r>
            <a:br>
              <a:rPr lang="en-US" sz="4000" dirty="0">
                <a:latin typeface="+mj-lt"/>
              </a:rPr>
            </a:br>
            <a:r>
              <a:rPr lang="en-US" sz="3600" dirty="0">
                <a:latin typeface="+mj-lt"/>
              </a:rPr>
              <a:t>State Departments of Education</a:t>
            </a:r>
          </a:p>
        </p:txBody>
      </p:sp>
      <p:pic>
        <p:nvPicPr>
          <p:cNvPr id="5" name="Content Placeholder 4" descr="FL DOE Logo">
            <a:extLst>
              <a:ext uri="{FF2B5EF4-FFF2-40B4-BE49-F238E27FC236}">
                <a16:creationId xmlns:a16="http://schemas.microsoft.com/office/drawing/2014/main" id="{D1E356A6-899B-E642-B173-66BB72C636DF}"/>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7578" y="1880998"/>
            <a:ext cx="2857500" cy="812800"/>
          </a:xfrm>
          <a:prstGeom prst="rect">
            <a:avLst/>
          </a:prstGeom>
          <a:noFill/>
          <a:ln>
            <a:noFill/>
          </a:ln>
        </p:spPr>
      </p:pic>
      <p:sp>
        <p:nvSpPr>
          <p:cNvPr id="4" name="Slide Number Placeholder 3">
            <a:extLst>
              <a:ext uri="{FF2B5EF4-FFF2-40B4-BE49-F238E27FC236}">
                <a16:creationId xmlns:a16="http://schemas.microsoft.com/office/drawing/2014/main" id="{FD7ADA8B-E82E-3B42-942A-619277939A15}"/>
              </a:ext>
            </a:extLst>
          </p:cNvPr>
          <p:cNvSpPr>
            <a:spLocks noGrp="1"/>
          </p:cNvSpPr>
          <p:nvPr>
            <p:ph type="sldNum" sz="quarter" idx="12"/>
          </p:nvPr>
        </p:nvSpPr>
        <p:spPr/>
        <p:txBody>
          <a:bodyPr/>
          <a:lstStyle/>
          <a:p>
            <a:fld id="{04092FC5-1623-5F4A-8870-9820C64B3A14}" type="slidenum">
              <a:rPr lang="en-US" smtClean="0"/>
              <a:pPr/>
              <a:t>17</a:t>
            </a:fld>
            <a:endParaRPr lang="en-US"/>
          </a:p>
        </p:txBody>
      </p:sp>
      <p:pic>
        <p:nvPicPr>
          <p:cNvPr id="6" name="Picture 5" descr="MDE - Michigan Department of Education ">
            <a:extLst>
              <a:ext uri="{FF2B5EF4-FFF2-40B4-BE49-F238E27FC236}">
                <a16:creationId xmlns:a16="http://schemas.microsoft.com/office/drawing/2014/main" id="{01774CBA-1017-054E-8D7A-90779DA8D61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77579" y="3552831"/>
            <a:ext cx="2857500" cy="781051"/>
          </a:xfrm>
          <a:prstGeom prst="rect">
            <a:avLst/>
          </a:prstGeom>
          <a:noFill/>
          <a:ln>
            <a:noFill/>
          </a:ln>
        </p:spPr>
      </p:pic>
      <p:pic>
        <p:nvPicPr>
          <p:cNvPr id="7" name="Picture 6" descr="https://cdn.education.ne.gov/wp-content/themes/ndewp/images/NDELogoRound120.png">
            <a:extLst>
              <a:ext uri="{FF2B5EF4-FFF2-40B4-BE49-F238E27FC236}">
                <a16:creationId xmlns:a16="http://schemas.microsoft.com/office/drawing/2014/main" id="{D49C13F3-1CAA-934A-865E-9A64162AD08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733801"/>
            <a:ext cx="1752600" cy="1676400"/>
          </a:xfrm>
          <a:prstGeom prst="rect">
            <a:avLst/>
          </a:prstGeom>
          <a:noFill/>
          <a:ln>
            <a:noFill/>
          </a:ln>
        </p:spPr>
      </p:pic>
      <p:pic>
        <p:nvPicPr>
          <p:cNvPr id="8" name="Picture 7" descr="https://doe.sd.gov/images/logo.png">
            <a:extLst>
              <a:ext uri="{FF2B5EF4-FFF2-40B4-BE49-F238E27FC236}">
                <a16:creationId xmlns:a16="http://schemas.microsoft.com/office/drawing/2014/main" id="{845E03D2-7DC9-7D49-98C7-A1188D197F1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77578" y="5236085"/>
            <a:ext cx="2857501" cy="615313"/>
          </a:xfrm>
          <a:prstGeom prst="rect">
            <a:avLst/>
          </a:prstGeom>
          <a:noFill/>
          <a:ln>
            <a:noFill/>
          </a:ln>
        </p:spPr>
      </p:pic>
      <p:pic>
        <p:nvPicPr>
          <p:cNvPr id="9" name="Picture 8" descr="C:\Users\jcarlson6\AppData\Local\Microsoft\Windows\INetCache\Content.MSO\EE05EAF7.tmp">
            <a:extLst>
              <a:ext uri="{FF2B5EF4-FFF2-40B4-BE49-F238E27FC236}">
                <a16:creationId xmlns:a16="http://schemas.microsoft.com/office/drawing/2014/main" id="{A0CF3711-1467-1D49-9DE9-6244387EA1C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676400"/>
            <a:ext cx="1524000" cy="1502175"/>
          </a:xfrm>
          <a:prstGeom prst="rect">
            <a:avLst/>
          </a:prstGeom>
          <a:noFill/>
          <a:ln>
            <a:noFill/>
          </a:ln>
        </p:spPr>
      </p:pic>
      <p:sp>
        <p:nvSpPr>
          <p:cNvPr id="10" name="TextBox 9">
            <a:extLst>
              <a:ext uri="{FF2B5EF4-FFF2-40B4-BE49-F238E27FC236}">
                <a16:creationId xmlns:a16="http://schemas.microsoft.com/office/drawing/2014/main" id="{F07B6B17-8044-344D-9E00-A54341339E4B}"/>
              </a:ext>
            </a:extLst>
          </p:cNvPr>
          <p:cNvSpPr txBox="1"/>
          <p:nvPr/>
        </p:nvSpPr>
        <p:spPr>
          <a:xfrm>
            <a:off x="3381433" y="2632556"/>
            <a:ext cx="1032669" cy="369332"/>
          </a:xfrm>
          <a:prstGeom prst="rect">
            <a:avLst/>
          </a:prstGeom>
          <a:noFill/>
        </p:spPr>
        <p:txBody>
          <a:bodyPr wrap="square" rtlCol="0">
            <a:spAutoFit/>
          </a:bodyPr>
          <a:lstStyle/>
          <a:p>
            <a:r>
              <a:rPr lang="en-US" dirty="0">
                <a:solidFill>
                  <a:schemeClr val="bg1"/>
                </a:solidFill>
              </a:rPr>
              <a:t>Florida</a:t>
            </a:r>
          </a:p>
        </p:txBody>
      </p:sp>
      <p:sp>
        <p:nvSpPr>
          <p:cNvPr id="11" name="TextBox 10">
            <a:extLst>
              <a:ext uri="{FF2B5EF4-FFF2-40B4-BE49-F238E27FC236}">
                <a16:creationId xmlns:a16="http://schemas.microsoft.com/office/drawing/2014/main" id="{CA069D05-1547-184B-B0F1-D3D6C916C3F6}"/>
              </a:ext>
            </a:extLst>
          </p:cNvPr>
          <p:cNvSpPr txBox="1"/>
          <p:nvPr/>
        </p:nvSpPr>
        <p:spPr>
          <a:xfrm>
            <a:off x="5784730" y="5359640"/>
            <a:ext cx="1328818" cy="369332"/>
          </a:xfrm>
          <a:prstGeom prst="rect">
            <a:avLst/>
          </a:prstGeom>
          <a:noFill/>
        </p:spPr>
        <p:txBody>
          <a:bodyPr wrap="square" rtlCol="0">
            <a:spAutoFit/>
          </a:bodyPr>
          <a:lstStyle/>
          <a:p>
            <a:r>
              <a:rPr lang="en-US" dirty="0">
                <a:solidFill>
                  <a:schemeClr val="bg1"/>
                </a:solidFill>
              </a:rPr>
              <a:t>Nebraska</a:t>
            </a:r>
          </a:p>
        </p:txBody>
      </p:sp>
      <p:sp>
        <p:nvSpPr>
          <p:cNvPr id="12" name="TextBox 11">
            <a:extLst>
              <a:ext uri="{FF2B5EF4-FFF2-40B4-BE49-F238E27FC236}">
                <a16:creationId xmlns:a16="http://schemas.microsoft.com/office/drawing/2014/main" id="{D5FCBF95-B9C2-9140-9F6E-0619A9D652FA}"/>
              </a:ext>
            </a:extLst>
          </p:cNvPr>
          <p:cNvSpPr txBox="1"/>
          <p:nvPr/>
        </p:nvSpPr>
        <p:spPr>
          <a:xfrm>
            <a:off x="5784730" y="3178576"/>
            <a:ext cx="1032669" cy="369332"/>
          </a:xfrm>
          <a:prstGeom prst="rect">
            <a:avLst/>
          </a:prstGeom>
          <a:noFill/>
        </p:spPr>
        <p:txBody>
          <a:bodyPr wrap="square" rtlCol="0">
            <a:spAutoFit/>
          </a:bodyPr>
          <a:lstStyle/>
          <a:p>
            <a:r>
              <a:rPr lang="en-US" dirty="0">
                <a:solidFill>
                  <a:schemeClr val="bg1"/>
                </a:solidFill>
              </a:rPr>
              <a:t>Hawaii</a:t>
            </a:r>
          </a:p>
        </p:txBody>
      </p:sp>
      <p:sp>
        <p:nvSpPr>
          <p:cNvPr id="13" name="TextBox 12">
            <a:extLst>
              <a:ext uri="{FF2B5EF4-FFF2-40B4-BE49-F238E27FC236}">
                <a16:creationId xmlns:a16="http://schemas.microsoft.com/office/drawing/2014/main" id="{9B728144-1689-4345-9222-99084C225FED}"/>
              </a:ext>
            </a:extLst>
          </p:cNvPr>
          <p:cNvSpPr txBox="1"/>
          <p:nvPr/>
        </p:nvSpPr>
        <p:spPr>
          <a:xfrm>
            <a:off x="2819298" y="5861083"/>
            <a:ext cx="1594804" cy="369332"/>
          </a:xfrm>
          <a:prstGeom prst="rect">
            <a:avLst/>
          </a:prstGeom>
          <a:noFill/>
        </p:spPr>
        <p:txBody>
          <a:bodyPr wrap="square" rtlCol="0">
            <a:spAutoFit/>
          </a:bodyPr>
          <a:lstStyle/>
          <a:p>
            <a:r>
              <a:rPr lang="en-US" dirty="0">
                <a:solidFill>
                  <a:schemeClr val="bg1"/>
                </a:solidFill>
              </a:rPr>
              <a:t>South Dakota</a:t>
            </a:r>
          </a:p>
        </p:txBody>
      </p:sp>
      <p:sp>
        <p:nvSpPr>
          <p:cNvPr id="14" name="TextBox 13">
            <a:extLst>
              <a:ext uri="{FF2B5EF4-FFF2-40B4-BE49-F238E27FC236}">
                <a16:creationId xmlns:a16="http://schemas.microsoft.com/office/drawing/2014/main" id="{5DC7CE57-9524-1243-A82F-3C0C4272ED01}"/>
              </a:ext>
            </a:extLst>
          </p:cNvPr>
          <p:cNvSpPr txBox="1"/>
          <p:nvPr/>
        </p:nvSpPr>
        <p:spPr>
          <a:xfrm>
            <a:off x="3249294" y="4422693"/>
            <a:ext cx="1436688" cy="369332"/>
          </a:xfrm>
          <a:prstGeom prst="rect">
            <a:avLst/>
          </a:prstGeom>
          <a:noFill/>
        </p:spPr>
        <p:txBody>
          <a:bodyPr wrap="square" rtlCol="0">
            <a:spAutoFit/>
          </a:bodyPr>
          <a:lstStyle/>
          <a:p>
            <a:r>
              <a:rPr lang="en-US" dirty="0">
                <a:solidFill>
                  <a:schemeClr val="bg1"/>
                </a:solidFill>
              </a:rPr>
              <a:t>Michigan</a:t>
            </a:r>
          </a:p>
        </p:txBody>
      </p:sp>
    </p:spTree>
    <p:extLst>
      <p:ext uri="{BB962C8B-B14F-4D97-AF65-F5344CB8AC3E}">
        <p14:creationId xmlns:p14="http://schemas.microsoft.com/office/powerpoint/2010/main" val="3045838091"/>
      </p:ext>
    </p:extLst>
  </p:cSld>
  <p:clrMapOvr>
    <a:masterClrMapping/>
  </p:clrMapOvr>
  <mc:AlternateContent xmlns:mc="http://schemas.openxmlformats.org/markup-compatibility/2006" xmlns:p14="http://schemas.microsoft.com/office/powerpoint/2010/main">
    <mc:Choice Requires="p14">
      <p:transition spd="slow" p14:dur="1250" advTm="5000">
        <p:zoom/>
      </p:transition>
    </mc:Choice>
    <mc:Fallback xmlns="">
      <p:transition spd="slow" advTm="5000">
        <p:zo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9F05-D46D-244A-A7BD-7FCFE8929B0F}"/>
              </a:ext>
            </a:extLst>
          </p:cNvPr>
          <p:cNvSpPr>
            <a:spLocks noGrp="1"/>
          </p:cNvSpPr>
          <p:nvPr>
            <p:ph type="title"/>
          </p:nvPr>
        </p:nvSpPr>
        <p:spPr>
          <a:xfrm>
            <a:off x="533400" y="152400"/>
            <a:ext cx="8229600" cy="1143000"/>
          </a:xfrm>
        </p:spPr>
        <p:txBody>
          <a:bodyPr>
            <a:noAutofit/>
          </a:bodyPr>
          <a:lstStyle/>
          <a:p>
            <a:r>
              <a:rPr lang="en-US" sz="3600" dirty="0">
                <a:latin typeface="+mn-lt"/>
              </a:rPr>
              <a:t>Psychometric Consulting</a:t>
            </a:r>
            <a:r>
              <a:rPr lang="en-US" sz="4000" dirty="0">
                <a:latin typeface="+mn-lt"/>
              </a:rPr>
              <a:t/>
            </a:r>
            <a:br>
              <a:rPr lang="en-US" sz="4000" dirty="0">
                <a:latin typeface="+mn-lt"/>
              </a:rPr>
            </a:br>
            <a:r>
              <a:rPr lang="en-US" sz="3600" dirty="0">
                <a:latin typeface="+mn-lt"/>
              </a:rPr>
              <a:t>Other Clients</a:t>
            </a:r>
          </a:p>
        </p:txBody>
      </p:sp>
      <p:pic>
        <p:nvPicPr>
          <p:cNvPr id="5" name="Content Placeholder 4" descr="www.fsbpt.org">
            <a:extLst>
              <a:ext uri="{FF2B5EF4-FFF2-40B4-BE49-F238E27FC236}">
                <a16:creationId xmlns:a16="http://schemas.microsoft.com/office/drawing/2014/main" id="{C3EE9696-0CFB-074B-BDF1-9254A05B99D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9926" y="4552297"/>
            <a:ext cx="1927860" cy="1020737"/>
          </a:xfrm>
          <a:prstGeom prst="rect">
            <a:avLst/>
          </a:prstGeom>
          <a:noFill/>
          <a:ln>
            <a:noFill/>
          </a:ln>
        </p:spPr>
      </p:pic>
      <p:sp>
        <p:nvSpPr>
          <p:cNvPr id="4" name="Slide Number Placeholder 3">
            <a:extLst>
              <a:ext uri="{FF2B5EF4-FFF2-40B4-BE49-F238E27FC236}">
                <a16:creationId xmlns:a16="http://schemas.microsoft.com/office/drawing/2014/main" id="{E00B9E60-8F42-7349-B806-46180A70D141}"/>
              </a:ext>
            </a:extLst>
          </p:cNvPr>
          <p:cNvSpPr>
            <a:spLocks noGrp="1"/>
          </p:cNvSpPr>
          <p:nvPr>
            <p:ph type="sldNum" sz="quarter" idx="12"/>
          </p:nvPr>
        </p:nvSpPr>
        <p:spPr/>
        <p:txBody>
          <a:bodyPr/>
          <a:lstStyle/>
          <a:p>
            <a:fld id="{04092FC5-1623-5F4A-8870-9820C64B3A14}" type="slidenum">
              <a:rPr lang="en-US" smtClean="0"/>
              <a:pPr/>
              <a:t>18</a:t>
            </a:fld>
            <a:endParaRPr lang="en-US"/>
          </a:p>
        </p:txBody>
      </p:sp>
      <p:pic>
        <p:nvPicPr>
          <p:cNvPr id="6" name="Picture 5" descr="SHRM">
            <a:extLst>
              <a:ext uri="{FF2B5EF4-FFF2-40B4-BE49-F238E27FC236}">
                <a16:creationId xmlns:a16="http://schemas.microsoft.com/office/drawing/2014/main" id="{614F6CD8-ABD8-5846-92ED-0BECC54B746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64009" y="1725720"/>
            <a:ext cx="1927860" cy="1089025"/>
          </a:xfrm>
          <a:prstGeom prst="rect">
            <a:avLst/>
          </a:prstGeom>
          <a:noFill/>
          <a:ln>
            <a:noFill/>
          </a:ln>
        </p:spPr>
      </p:pic>
      <p:pic>
        <p:nvPicPr>
          <p:cNvPr id="7" name="Picture 6" descr="California Community Colleges Chancellor's Office">
            <a:extLst>
              <a:ext uri="{FF2B5EF4-FFF2-40B4-BE49-F238E27FC236}">
                <a16:creationId xmlns:a16="http://schemas.microsoft.com/office/drawing/2014/main" id="{1B991DFE-4E03-C841-9A6B-3C1A134E1C1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19579" y="5370892"/>
            <a:ext cx="2655978" cy="930329"/>
          </a:xfrm>
          <a:prstGeom prst="rect">
            <a:avLst/>
          </a:prstGeom>
          <a:noFill/>
          <a:ln>
            <a:noFill/>
          </a:ln>
        </p:spPr>
      </p:pic>
      <p:pic>
        <p:nvPicPr>
          <p:cNvPr id="8" name="Picture 7" descr="CCSSO logo ">
            <a:extLst>
              <a:ext uri="{FF2B5EF4-FFF2-40B4-BE49-F238E27FC236}">
                <a16:creationId xmlns:a16="http://schemas.microsoft.com/office/drawing/2014/main" id="{53197A31-169F-7949-804C-B84385CD95F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119579" y="1580996"/>
            <a:ext cx="2770396" cy="1628772"/>
          </a:xfrm>
          <a:prstGeom prst="rect">
            <a:avLst/>
          </a:prstGeom>
          <a:noFill/>
          <a:ln>
            <a:noFill/>
          </a:ln>
        </p:spPr>
      </p:pic>
      <p:pic>
        <p:nvPicPr>
          <p:cNvPr id="9" name="Picture 8" descr="C:\Users\jcarlson6\AppData\Local\Microsoft\Windows\INetCache\Content.MSO\70F7BD6B.tmp">
            <a:extLst>
              <a:ext uri="{FF2B5EF4-FFF2-40B4-BE49-F238E27FC236}">
                <a16:creationId xmlns:a16="http://schemas.microsoft.com/office/drawing/2014/main" id="{AE787561-6810-1741-9F4E-33F72934A632}"/>
              </a:ext>
            </a:extLst>
          </p:cNvPr>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6683" y="5477226"/>
            <a:ext cx="1438910" cy="993775"/>
          </a:xfrm>
          <a:prstGeom prst="rect">
            <a:avLst/>
          </a:prstGeom>
          <a:noFill/>
          <a:ln>
            <a:noFill/>
          </a:ln>
        </p:spPr>
      </p:pic>
      <p:pic>
        <p:nvPicPr>
          <p:cNvPr id="10" name="Picture 9" descr="https://s27004.pcdn.co/wp-content/themes/Bridge-Child/logo.png">
            <a:extLst>
              <a:ext uri="{FF2B5EF4-FFF2-40B4-BE49-F238E27FC236}">
                <a16:creationId xmlns:a16="http://schemas.microsoft.com/office/drawing/2014/main" id="{6FF665DB-09E1-7C49-9DD9-5AD382E7B8B5}"/>
              </a:ext>
            </a:extLst>
          </p:cNvPr>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1590" y="4454769"/>
            <a:ext cx="2957989" cy="797482"/>
          </a:xfrm>
          <a:prstGeom prst="rect">
            <a:avLst/>
          </a:prstGeom>
          <a:noFill/>
          <a:ln>
            <a:noFill/>
          </a:ln>
        </p:spPr>
      </p:pic>
      <p:pic>
        <p:nvPicPr>
          <p:cNvPr id="11" name="Picture 10" descr="https://www.qiyas.sa/Style%20Library/en-us/Core%20Styles/images/Qiyas_logo.png">
            <a:extLst>
              <a:ext uri="{FF2B5EF4-FFF2-40B4-BE49-F238E27FC236}">
                <a16:creationId xmlns:a16="http://schemas.microsoft.com/office/drawing/2014/main" id="{BF7B1AF2-1DE4-0747-B1A9-23B4B2A82D83}"/>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286160" y="3346722"/>
            <a:ext cx="2453958" cy="713854"/>
          </a:xfrm>
          <a:prstGeom prst="rect">
            <a:avLst/>
          </a:prstGeom>
          <a:noFill/>
          <a:ln>
            <a:noFill/>
          </a:ln>
        </p:spPr>
      </p:pic>
      <p:pic>
        <p:nvPicPr>
          <p:cNvPr id="12" name="Picture 11" descr="https://lh3.googleusercontent.com/Mix640JlJnEimYpxyYqJielKramVqph6pJLieU86uYyy3PWm5jg-7Xe4wKdTE-rA82-gww=s160">
            <a:extLst>
              <a:ext uri="{FF2B5EF4-FFF2-40B4-BE49-F238E27FC236}">
                <a16:creationId xmlns:a16="http://schemas.microsoft.com/office/drawing/2014/main" id="{4967A0EB-6871-B24A-B70F-69E016AE6665}"/>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010400" y="3552825"/>
            <a:ext cx="1524000" cy="790575"/>
          </a:xfrm>
          <a:prstGeom prst="rect">
            <a:avLst/>
          </a:prstGeom>
          <a:noFill/>
          <a:ln>
            <a:noFill/>
          </a:ln>
        </p:spPr>
      </p:pic>
      <p:sp>
        <p:nvSpPr>
          <p:cNvPr id="15" name="Rectangle 14">
            <a:extLst>
              <a:ext uri="{FF2B5EF4-FFF2-40B4-BE49-F238E27FC236}">
                <a16:creationId xmlns:a16="http://schemas.microsoft.com/office/drawing/2014/main" id="{AC121427-22E2-544B-A6EE-0FE303765E67}"/>
              </a:ext>
            </a:extLst>
          </p:cNvPr>
          <p:cNvSpPr/>
          <p:nvPr/>
        </p:nvSpPr>
        <p:spPr>
          <a:xfrm>
            <a:off x="6905210" y="4419600"/>
            <a:ext cx="2076230" cy="265394"/>
          </a:xfrm>
          <a:prstGeom prst="rect">
            <a:avLst/>
          </a:prstGeom>
          <a:noFill/>
          <a:ln>
            <a:noFill/>
          </a:ln>
        </p:spPr>
        <p:txBody>
          <a:bodyPr wrap="square">
            <a:spAutoFit/>
          </a:bodyPr>
          <a:lstStyle/>
          <a:p>
            <a:pPr>
              <a:lnSpc>
                <a:spcPct val="107000"/>
              </a:lnSpc>
              <a:spcAft>
                <a:spcPts val="800"/>
              </a:spcAft>
            </a:pPr>
            <a:r>
              <a:rPr lang="en-US" sz="1100" dirty="0">
                <a:solidFill>
                  <a:schemeClr val="bg1"/>
                </a:solidFill>
              </a:rPr>
              <a:t>Council for Aid to Education</a:t>
            </a:r>
          </a:p>
        </p:txBody>
      </p:sp>
      <p:sp>
        <p:nvSpPr>
          <p:cNvPr id="16" name="Rectangle 15">
            <a:extLst>
              <a:ext uri="{FF2B5EF4-FFF2-40B4-BE49-F238E27FC236}">
                <a16:creationId xmlns:a16="http://schemas.microsoft.com/office/drawing/2014/main" id="{0A1B8869-AA5F-0D49-B460-0209DA38DF30}"/>
              </a:ext>
            </a:extLst>
          </p:cNvPr>
          <p:cNvSpPr/>
          <p:nvPr/>
        </p:nvSpPr>
        <p:spPr>
          <a:xfrm>
            <a:off x="663724" y="5653608"/>
            <a:ext cx="2076230" cy="446532"/>
          </a:xfrm>
          <a:prstGeom prst="rect">
            <a:avLst/>
          </a:prstGeom>
          <a:noFill/>
          <a:ln>
            <a:noFill/>
          </a:ln>
        </p:spPr>
        <p:txBody>
          <a:bodyPr wrap="square">
            <a:spAutoFit/>
          </a:bodyPr>
          <a:lstStyle/>
          <a:p>
            <a:pPr>
              <a:lnSpc>
                <a:spcPct val="107000"/>
              </a:lnSpc>
              <a:spcAft>
                <a:spcPts val="800"/>
              </a:spcAft>
            </a:pPr>
            <a:r>
              <a:rPr lang="en-US" sz="1100" dirty="0">
                <a:solidFill>
                  <a:schemeClr val="bg1"/>
                </a:solidFill>
              </a:rPr>
              <a:t>Federation of State Boards of Physical Therapy</a:t>
            </a:r>
          </a:p>
        </p:txBody>
      </p:sp>
      <p:sp>
        <p:nvSpPr>
          <p:cNvPr id="17" name="Rectangle 16">
            <a:extLst>
              <a:ext uri="{FF2B5EF4-FFF2-40B4-BE49-F238E27FC236}">
                <a16:creationId xmlns:a16="http://schemas.microsoft.com/office/drawing/2014/main" id="{2F09F00C-889B-7D40-B812-8C946AD4F49A}"/>
              </a:ext>
            </a:extLst>
          </p:cNvPr>
          <p:cNvSpPr/>
          <p:nvPr/>
        </p:nvSpPr>
        <p:spPr>
          <a:xfrm>
            <a:off x="3286160" y="2813005"/>
            <a:ext cx="2770396" cy="265394"/>
          </a:xfrm>
          <a:prstGeom prst="rect">
            <a:avLst/>
          </a:prstGeom>
          <a:noFill/>
          <a:ln>
            <a:noFill/>
          </a:ln>
        </p:spPr>
        <p:txBody>
          <a:bodyPr wrap="square">
            <a:spAutoFit/>
          </a:bodyPr>
          <a:lstStyle/>
          <a:p>
            <a:pPr>
              <a:lnSpc>
                <a:spcPct val="107000"/>
              </a:lnSpc>
              <a:spcAft>
                <a:spcPts val="800"/>
              </a:spcAft>
            </a:pPr>
            <a:r>
              <a:rPr lang="en-US" sz="1100" dirty="0">
                <a:solidFill>
                  <a:schemeClr val="bg1"/>
                </a:solidFill>
              </a:rPr>
              <a:t>Society of Human Resource Management</a:t>
            </a:r>
          </a:p>
        </p:txBody>
      </p:sp>
      <p:sp>
        <p:nvSpPr>
          <p:cNvPr id="18" name="Rectangle 17">
            <a:extLst>
              <a:ext uri="{FF2B5EF4-FFF2-40B4-BE49-F238E27FC236}">
                <a16:creationId xmlns:a16="http://schemas.microsoft.com/office/drawing/2014/main" id="{2BCA79EE-6DA7-E645-B458-D97D70026733}"/>
              </a:ext>
            </a:extLst>
          </p:cNvPr>
          <p:cNvSpPr/>
          <p:nvPr/>
        </p:nvSpPr>
        <p:spPr>
          <a:xfrm>
            <a:off x="3933252" y="4107467"/>
            <a:ext cx="2076230" cy="265394"/>
          </a:xfrm>
          <a:prstGeom prst="rect">
            <a:avLst/>
          </a:prstGeom>
          <a:noFill/>
          <a:ln>
            <a:noFill/>
          </a:ln>
        </p:spPr>
        <p:txBody>
          <a:bodyPr wrap="square">
            <a:spAutoFit/>
          </a:bodyPr>
          <a:lstStyle/>
          <a:p>
            <a:pPr>
              <a:lnSpc>
                <a:spcPct val="107000"/>
              </a:lnSpc>
              <a:spcAft>
                <a:spcPts val="800"/>
              </a:spcAft>
            </a:pPr>
            <a:r>
              <a:rPr lang="en-US" sz="1100" dirty="0">
                <a:solidFill>
                  <a:schemeClr val="bg1"/>
                </a:solidFill>
              </a:rPr>
              <a:t>Saudi Arabia</a:t>
            </a:r>
          </a:p>
        </p:txBody>
      </p:sp>
      <p:sp>
        <p:nvSpPr>
          <p:cNvPr id="19" name="Rectangle 18">
            <a:extLst>
              <a:ext uri="{FF2B5EF4-FFF2-40B4-BE49-F238E27FC236}">
                <a16:creationId xmlns:a16="http://schemas.microsoft.com/office/drawing/2014/main" id="{25C9F5EA-855C-6745-886A-14C4FDEBE9CD}"/>
              </a:ext>
            </a:extLst>
          </p:cNvPr>
          <p:cNvSpPr/>
          <p:nvPr/>
        </p:nvSpPr>
        <p:spPr>
          <a:xfrm>
            <a:off x="3843167" y="6438211"/>
            <a:ext cx="2076230" cy="265394"/>
          </a:xfrm>
          <a:prstGeom prst="rect">
            <a:avLst/>
          </a:prstGeom>
          <a:noFill/>
          <a:ln>
            <a:noFill/>
          </a:ln>
        </p:spPr>
        <p:txBody>
          <a:bodyPr wrap="square">
            <a:spAutoFit/>
          </a:bodyPr>
          <a:lstStyle/>
          <a:p>
            <a:pPr>
              <a:lnSpc>
                <a:spcPct val="107000"/>
              </a:lnSpc>
              <a:spcAft>
                <a:spcPts val="800"/>
              </a:spcAft>
            </a:pPr>
            <a:r>
              <a:rPr lang="en-US" sz="1100" dirty="0">
                <a:solidFill>
                  <a:schemeClr val="bg1"/>
                </a:solidFill>
              </a:rPr>
              <a:t>ELS Educational Services</a:t>
            </a:r>
          </a:p>
        </p:txBody>
      </p:sp>
      <p:pic>
        <p:nvPicPr>
          <p:cNvPr id="22" name="Picture 21">
            <a:extLst>
              <a:ext uri="{FF2B5EF4-FFF2-40B4-BE49-F238E27FC236}">
                <a16:creationId xmlns:a16="http://schemas.microsoft.com/office/drawing/2014/main" id="{DA50DA7F-CB20-804F-9D31-EC769EF06781}"/>
              </a:ext>
            </a:extLst>
          </p:cNvPr>
          <p:cNvPicPr>
            <a:picLocks noChangeAspect="1"/>
          </p:cNvPicPr>
          <p:nvPr/>
        </p:nvPicPr>
        <p:blipFill rotWithShape="1">
          <a:blip r:embed="rId10"/>
          <a:srcRect l="7322" t="31607" r="7750" b="31137"/>
          <a:stretch/>
        </p:blipFill>
        <p:spPr>
          <a:xfrm>
            <a:off x="392281" y="3059448"/>
            <a:ext cx="2343150" cy="1027871"/>
          </a:xfrm>
          <a:prstGeom prst="rect">
            <a:avLst/>
          </a:prstGeom>
        </p:spPr>
      </p:pic>
      <p:pic>
        <p:nvPicPr>
          <p:cNvPr id="2050" name="Picture 2" descr="CAEP - Council for the Accreditation of Educator Prepara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512" y="1894050"/>
            <a:ext cx="2882654" cy="50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903202"/>
      </p:ext>
    </p:extLst>
  </p:cSld>
  <p:clrMapOvr>
    <a:masterClrMapping/>
  </p:clrMapOvr>
  <mc:AlternateContent xmlns:mc="http://schemas.openxmlformats.org/markup-compatibility/2006" xmlns:p14="http://schemas.microsoft.com/office/powerpoint/2010/main">
    <mc:Choice Requires="p14">
      <p:transition spd="slow" p14:dur="1250" advTm="6000">
        <p:zoom/>
      </p:transition>
    </mc:Choice>
    <mc:Fallback xmlns="">
      <p:transition spd="slow" advTm="6000">
        <p:zo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latin typeface="+mj-lt"/>
              </a:rPr>
              <a:t>Assessment Literacy</a:t>
            </a:r>
          </a:p>
        </p:txBody>
      </p:sp>
      <p:sp>
        <p:nvSpPr>
          <p:cNvPr id="3" name="Content Placeholder 2"/>
          <p:cNvSpPr>
            <a:spLocks noGrp="1"/>
          </p:cNvSpPr>
          <p:nvPr>
            <p:ph idx="1"/>
          </p:nvPr>
        </p:nvSpPr>
        <p:spPr>
          <a:xfrm>
            <a:off x="609600" y="2057400"/>
            <a:ext cx="7848600" cy="4062107"/>
          </a:xfrm>
        </p:spPr>
        <p:txBody>
          <a:bodyPr>
            <a:normAutofit/>
          </a:bodyPr>
          <a:lstStyle/>
          <a:p>
            <a:r>
              <a:rPr lang="en-US" sz="2400" dirty="0">
                <a:solidFill>
                  <a:schemeClr val="bg1"/>
                </a:solidFill>
                <a:latin typeface="+mj-lt"/>
              </a:rPr>
              <a:t>Launched in 2011 to further extend the Center’s mission.</a:t>
            </a:r>
            <a:br>
              <a:rPr lang="en-US" sz="2400" dirty="0">
                <a:solidFill>
                  <a:schemeClr val="bg1"/>
                </a:solidFill>
                <a:latin typeface="+mj-lt"/>
              </a:rPr>
            </a:br>
            <a:endParaRPr lang="en-US" sz="1200" dirty="0">
              <a:solidFill>
                <a:schemeClr val="bg1"/>
              </a:solidFill>
              <a:latin typeface="+mj-lt"/>
            </a:endParaRPr>
          </a:p>
          <a:p>
            <a:r>
              <a:rPr lang="en-US" sz="2400" dirty="0">
                <a:solidFill>
                  <a:schemeClr val="bg1"/>
                </a:solidFill>
                <a:latin typeface="+mj-lt"/>
              </a:rPr>
              <a:t>Educates test authors, publishers, and users about sound measurement practices. </a:t>
            </a:r>
            <a:br>
              <a:rPr lang="en-US" sz="2400" dirty="0">
                <a:solidFill>
                  <a:schemeClr val="bg1"/>
                </a:solidFill>
                <a:latin typeface="+mj-lt"/>
              </a:rPr>
            </a:br>
            <a:endParaRPr lang="en-US" sz="1200" dirty="0">
              <a:solidFill>
                <a:schemeClr val="bg1"/>
              </a:solidFill>
              <a:latin typeface="+mj-lt"/>
            </a:endParaRPr>
          </a:p>
          <a:p>
            <a:r>
              <a:rPr lang="en-US" sz="2400" dirty="0">
                <a:solidFill>
                  <a:schemeClr val="bg1"/>
                </a:solidFill>
                <a:latin typeface="+mj-lt"/>
              </a:rPr>
              <a:t>Resources enhance the ability of individuals to develop and use assessments in accordance with professional standards and accepted guidelines for responsible test use.</a:t>
            </a:r>
          </a:p>
          <a:p>
            <a:pPr marL="0" indent="0">
              <a:buNone/>
            </a:pPr>
            <a:endParaRPr lang="en-US" dirty="0"/>
          </a:p>
        </p:txBody>
      </p:sp>
    </p:spTree>
    <p:extLst>
      <p:ext uri="{BB962C8B-B14F-4D97-AF65-F5344CB8AC3E}">
        <p14:creationId xmlns:p14="http://schemas.microsoft.com/office/powerpoint/2010/main" val="2405243559"/>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brick building with grass in front of a house&#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11382" r="10950" b="-1"/>
          <a:stretch/>
        </p:blipFill>
        <p:spPr>
          <a:xfrm>
            <a:off x="-1" y="-76200"/>
            <a:ext cx="9143980" cy="6857990"/>
          </a:xfrm>
          <a:prstGeom prst="rect">
            <a:avLst/>
          </a:prstGeom>
        </p:spPr>
      </p:pic>
      <p:sp>
        <p:nvSpPr>
          <p:cNvPr id="2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cxnSp>
        <p:nvCxnSpPr>
          <p:cNvPr id="31" name="Straight Connector 28">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30420" y="4277679"/>
            <a:ext cx="3760580" cy="2412333"/>
          </a:xfrm>
        </p:spPr>
        <p:txBody>
          <a:bodyPr anchor="ctr">
            <a:normAutofit fontScale="92500"/>
          </a:bodyPr>
          <a:lstStyle/>
          <a:p>
            <a:pPr marL="0" indent="0">
              <a:buNone/>
            </a:pPr>
            <a:endParaRPr lang="en-US" sz="100" dirty="0"/>
          </a:p>
          <a:p>
            <a:pPr marL="0" indent="0">
              <a:buNone/>
            </a:pPr>
            <a:r>
              <a:rPr lang="en-US" sz="2200" dirty="0"/>
              <a:t>Today, the </a:t>
            </a:r>
            <a:r>
              <a:rPr lang="en-US" sz="2200" dirty="0" err="1"/>
              <a:t>Buros</a:t>
            </a:r>
            <a:r>
              <a:rPr lang="en-US" sz="2200" dirty="0"/>
              <a:t> Center comprises three complementary functions: </a:t>
            </a:r>
          </a:p>
          <a:p>
            <a:pPr lvl="1"/>
            <a:r>
              <a:rPr lang="en-US" sz="2200" dirty="0"/>
              <a:t>test reviews &amp; information</a:t>
            </a:r>
          </a:p>
          <a:p>
            <a:pPr lvl="1"/>
            <a:r>
              <a:rPr lang="en-US" sz="2200" dirty="0"/>
              <a:t>psychometric consulting</a:t>
            </a:r>
          </a:p>
          <a:p>
            <a:pPr lvl="1"/>
            <a:r>
              <a:rPr lang="en-US" sz="2200" dirty="0"/>
              <a:t>assessment literacy </a:t>
            </a:r>
          </a:p>
          <a:p>
            <a:endParaRPr lang="en-US" sz="1575" dirty="0"/>
          </a:p>
        </p:txBody>
      </p:sp>
    </p:spTree>
    <p:extLst>
      <p:ext uri="{BB962C8B-B14F-4D97-AF65-F5344CB8AC3E}">
        <p14:creationId xmlns:p14="http://schemas.microsoft.com/office/powerpoint/2010/main" val="1250280913"/>
      </p:ext>
    </p:extLst>
  </p:cSld>
  <p:clrMapOvr>
    <a:masterClrMapping/>
  </p:clrMapOvr>
  <mc:AlternateContent xmlns:mc="http://schemas.openxmlformats.org/markup-compatibility/2006" xmlns:p14="http://schemas.microsoft.com/office/powerpoint/2010/main">
    <mc:Choice Requires="p14">
      <p:transition spd="slow" p14:dur="1250" advTm="6000">
        <p:zoom/>
      </p:transition>
    </mc:Choice>
    <mc:Fallback xmlns="">
      <p:transition spd="slow" advTm="6000">
        <p:zo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6C20283-73E0-40EC-8AD8-057F581F64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3288029" y="365125"/>
            <a:ext cx="5373370" cy="1325563"/>
          </a:xfrm>
          <a:effectLst>
            <a:outerShdw blurRad="50800" dist="38100" dir="5400000" algn="t" rotWithShape="0">
              <a:prstClr val="black">
                <a:alpha val="40000"/>
              </a:prstClr>
            </a:outerShdw>
          </a:effectLst>
        </p:spPr>
        <p:txBody>
          <a:bodyPr>
            <a:normAutofit/>
          </a:bodyPr>
          <a:lstStyle/>
          <a:p>
            <a:r>
              <a:rPr lang="en-US" sz="4000" b="1" dirty="0"/>
              <a:t>Assessment Literacy</a:t>
            </a:r>
            <a:br>
              <a:rPr lang="en-US" sz="4000" b="1" dirty="0"/>
            </a:br>
            <a:r>
              <a:rPr lang="en-US" sz="3600" b="1" dirty="0"/>
              <a:t>Primary Audiences</a:t>
            </a:r>
          </a:p>
        </p:txBody>
      </p:sp>
      <p:sp>
        <p:nvSpPr>
          <p:cNvPr id="3" name="Content Placeholder 2"/>
          <p:cNvSpPr>
            <a:spLocks noGrp="1"/>
          </p:cNvSpPr>
          <p:nvPr>
            <p:ph idx="1"/>
          </p:nvPr>
        </p:nvSpPr>
        <p:spPr>
          <a:xfrm>
            <a:off x="3810001" y="2029309"/>
            <a:ext cx="5300894" cy="4154361"/>
          </a:xfrm>
        </p:spPr>
        <p:txBody>
          <a:bodyPr>
            <a:normAutofit fontScale="92500"/>
          </a:bodyPr>
          <a:lstStyle/>
          <a:p>
            <a:pPr>
              <a:lnSpc>
                <a:spcPct val="110000"/>
              </a:lnSpc>
            </a:pPr>
            <a:r>
              <a:rPr lang="en-US" sz="3000" dirty="0"/>
              <a:t>School Psychologists </a:t>
            </a:r>
            <a:br>
              <a:rPr lang="en-US" sz="3000" dirty="0"/>
            </a:br>
            <a:r>
              <a:rPr lang="en-US" sz="1700" dirty="0"/>
              <a:t>(NASP Continuing Professional Development Provider)</a:t>
            </a:r>
          </a:p>
          <a:p>
            <a:pPr>
              <a:lnSpc>
                <a:spcPct val="110000"/>
              </a:lnSpc>
            </a:pPr>
            <a:r>
              <a:rPr lang="en-US" sz="3000" dirty="0"/>
              <a:t>Educators </a:t>
            </a:r>
            <a:br>
              <a:rPr lang="en-US" sz="3000" dirty="0"/>
            </a:br>
            <a:r>
              <a:rPr lang="en-US" sz="1700" dirty="0"/>
              <a:t>(State Dept of Education, University Faculty)</a:t>
            </a:r>
          </a:p>
          <a:p>
            <a:pPr>
              <a:lnSpc>
                <a:spcPct val="110000"/>
              </a:lnSpc>
            </a:pPr>
            <a:r>
              <a:rPr lang="en-US" sz="3000" dirty="0"/>
              <a:t>Clinical/Counseling Psychologists </a:t>
            </a:r>
            <a:br>
              <a:rPr lang="en-US" sz="3000" dirty="0"/>
            </a:br>
            <a:r>
              <a:rPr lang="en-US" sz="1700" dirty="0"/>
              <a:t>(APA Continuing Education Provider)</a:t>
            </a:r>
          </a:p>
          <a:p>
            <a:pPr>
              <a:lnSpc>
                <a:spcPct val="110000"/>
              </a:lnSpc>
            </a:pPr>
            <a:r>
              <a:rPr lang="en-US" sz="3000" dirty="0"/>
              <a:t>Test Developers </a:t>
            </a:r>
            <a:br>
              <a:rPr lang="en-US" sz="3000" dirty="0"/>
            </a:br>
            <a:r>
              <a:rPr lang="en-US" sz="1700" dirty="0"/>
              <a:t>(ACT, Pearson, College Board)</a:t>
            </a:r>
          </a:p>
          <a:p>
            <a:pPr>
              <a:lnSpc>
                <a:spcPct val="110000"/>
              </a:lnSpc>
            </a:pPr>
            <a:r>
              <a:rPr lang="en-US" sz="3000" dirty="0"/>
              <a:t>Graduate Students </a:t>
            </a:r>
            <a:endParaRPr lang="en-US" sz="2200" dirty="0"/>
          </a:p>
          <a:p>
            <a:pPr marL="0" indent="0">
              <a:buNone/>
            </a:pPr>
            <a:endParaRPr lang="en-US" sz="2000" dirty="0"/>
          </a:p>
        </p:txBody>
      </p:sp>
      <p:pic>
        <p:nvPicPr>
          <p:cNvPr id="8" name="Picture 7">
            <a:extLst>
              <a:ext uri="{FF2B5EF4-FFF2-40B4-BE49-F238E27FC236}">
                <a16:creationId xmlns:a16="http://schemas.microsoft.com/office/drawing/2014/main" id="{95A82BAB-BEBB-46CB-A09A-EE8C741442D1}"/>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brightnessContrast bright="20000"/>
                    </a14:imgEffect>
                  </a14:imgLayer>
                </a14:imgProps>
              </a:ext>
            </a:extLst>
          </a:blip>
          <a:srcRect l="13747" t="5262" b="21867"/>
          <a:stretch/>
        </p:blipFill>
        <p:spPr>
          <a:xfrm>
            <a:off x="429004" y="2176642"/>
            <a:ext cx="3287935" cy="1938158"/>
          </a:xfrm>
          <a:prstGeom prst="rect">
            <a:avLst/>
          </a:prstGeom>
        </p:spPr>
      </p:pic>
    </p:spTree>
    <p:extLst>
      <p:ext uri="{BB962C8B-B14F-4D97-AF65-F5344CB8AC3E}">
        <p14:creationId xmlns:p14="http://schemas.microsoft.com/office/powerpoint/2010/main" val="11911948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38600" y="168926"/>
            <a:ext cx="4832850" cy="1538130"/>
          </a:xfrm>
        </p:spPr>
        <p:txBody>
          <a:bodyPr>
            <a:normAutofit/>
          </a:bodyPr>
          <a:lstStyle/>
          <a:p>
            <a:r>
              <a:rPr lang="en-US" sz="4000" dirty="0">
                <a:latin typeface="+mn-lt"/>
              </a:rPr>
              <a:t> Assessment Literacy</a:t>
            </a:r>
            <a:br>
              <a:rPr lang="en-US" sz="4000" dirty="0">
                <a:latin typeface="+mn-lt"/>
              </a:rPr>
            </a:br>
            <a:r>
              <a:rPr lang="en-US" sz="3200" dirty="0">
                <a:latin typeface="+mn-lt"/>
              </a:rPr>
              <a:t>Products and Services</a:t>
            </a:r>
          </a:p>
        </p:txBody>
      </p:sp>
      <p:sp>
        <p:nvSpPr>
          <p:cNvPr id="21"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8" name="Picture 7">
            <a:extLst>
              <a:ext uri="{FF2B5EF4-FFF2-40B4-BE49-F238E27FC236}">
                <a16:creationId xmlns:a16="http://schemas.microsoft.com/office/drawing/2014/main" id="{D0935A43-C652-4AF9-B834-B79D69C449BC}"/>
              </a:ext>
            </a:extLst>
          </p:cNvPr>
          <p:cNvPicPr>
            <a:picLocks noChangeAspect="1"/>
          </p:cNvPicPr>
          <p:nvPr/>
        </p:nvPicPr>
        <p:blipFill>
          <a:blip r:embed="rId3"/>
          <a:stretch>
            <a:fillRect/>
          </a:stretch>
        </p:blipFill>
        <p:spPr>
          <a:xfrm>
            <a:off x="166168" y="2301907"/>
            <a:ext cx="3939779" cy="1824947"/>
          </a:xfrm>
          <a:prstGeom prst="rect">
            <a:avLst/>
          </a:prstGeom>
        </p:spPr>
      </p:pic>
      <p:sp>
        <p:nvSpPr>
          <p:cNvPr id="3" name="Content Placeholder 2"/>
          <p:cNvSpPr>
            <a:spLocks noGrp="1"/>
          </p:cNvSpPr>
          <p:nvPr>
            <p:ph idx="1"/>
          </p:nvPr>
        </p:nvSpPr>
        <p:spPr>
          <a:xfrm>
            <a:off x="4504422" y="1930778"/>
            <a:ext cx="4868178" cy="4927222"/>
          </a:xfrm>
        </p:spPr>
        <p:txBody>
          <a:bodyPr>
            <a:noAutofit/>
          </a:bodyPr>
          <a:lstStyle/>
          <a:p>
            <a:pPr marL="0" indent="0">
              <a:lnSpc>
                <a:spcPct val="90000"/>
              </a:lnSpc>
              <a:buClr>
                <a:srgbClr val="43DDFF"/>
              </a:buClr>
              <a:buNone/>
            </a:pPr>
            <a:r>
              <a:rPr lang="en-US" altLang="en-US" sz="2400" b="1" dirty="0">
                <a:ea typeface="Times New Roman" panose="02020603050405020304" pitchFamily="18" charset="0"/>
                <a:cs typeface="Calibri" panose="020F0502020204030204" pitchFamily="34" charset="0"/>
              </a:rPr>
              <a:t>Conferences/Webinar Series </a:t>
            </a:r>
            <a:r>
              <a:rPr lang="en-US" altLang="en-US" sz="2400" dirty="0">
                <a:ea typeface="Times New Roman" panose="02020603050405020304" pitchFamily="18" charset="0"/>
                <a:cs typeface="Calibri" panose="020F0502020204030204" pitchFamily="34" charset="0"/>
              </a:rPr>
              <a:t/>
            </a:r>
            <a:br>
              <a:rPr lang="en-US" altLang="en-US" sz="2400" dirty="0">
                <a:ea typeface="Times New Roman" panose="02020603050405020304" pitchFamily="18" charset="0"/>
                <a:cs typeface="Calibri" panose="020F0502020204030204" pitchFamily="34" charset="0"/>
              </a:rPr>
            </a:br>
            <a:r>
              <a:rPr lang="en-US" altLang="en-US" sz="2000" dirty="0">
                <a:ea typeface="Times New Roman" panose="02020603050405020304" pitchFamily="18" charset="0"/>
                <a:cs typeface="Calibri" panose="020F0502020204030204" pitchFamily="34" charset="0"/>
              </a:rPr>
              <a:t>Three conferences</a:t>
            </a:r>
            <a:br>
              <a:rPr lang="en-US" altLang="en-US" sz="2000" dirty="0">
                <a:ea typeface="Times New Roman" panose="02020603050405020304" pitchFamily="18" charset="0"/>
                <a:cs typeface="Calibri" panose="020F0502020204030204" pitchFamily="34" charset="0"/>
              </a:rPr>
            </a:br>
            <a:r>
              <a:rPr lang="en-US" altLang="en-US" sz="2000" dirty="0">
                <a:ea typeface="Times New Roman" panose="02020603050405020304" pitchFamily="18" charset="0"/>
                <a:cs typeface="Calibri" panose="020F0502020204030204" pitchFamily="34" charset="0"/>
              </a:rPr>
              <a:t>Seven webinar series of 5-6  presentations</a:t>
            </a:r>
            <a:br>
              <a:rPr lang="en-US" altLang="en-US" sz="2000" dirty="0">
                <a:ea typeface="Times New Roman" panose="02020603050405020304" pitchFamily="18" charset="0"/>
                <a:cs typeface="Calibri" panose="020F0502020204030204" pitchFamily="34" charset="0"/>
              </a:rPr>
            </a:br>
            <a:endParaRPr lang="en-US" altLang="en-US" sz="2800" dirty="0"/>
          </a:p>
          <a:p>
            <a:pPr marL="0" lvl="0" indent="0" eaLnBrk="0" fontAlgn="base" hangingPunct="0">
              <a:lnSpc>
                <a:spcPct val="90000"/>
              </a:lnSpc>
              <a:spcBef>
                <a:spcPct val="0"/>
              </a:spcBef>
              <a:spcAft>
                <a:spcPct val="0"/>
              </a:spcAft>
              <a:buClr>
                <a:srgbClr val="43DDFF"/>
              </a:buClr>
              <a:buNone/>
            </a:pPr>
            <a:r>
              <a:rPr lang="en-US" altLang="en-US" sz="2400" b="1" dirty="0">
                <a:ea typeface="Times New Roman" panose="02020603050405020304" pitchFamily="18" charset="0"/>
                <a:cs typeface="Calibri" panose="020F0502020204030204" pitchFamily="34" charset="0"/>
              </a:rPr>
              <a:t>Video Library</a:t>
            </a:r>
            <a:r>
              <a:rPr lang="en-US" altLang="en-US" sz="2400" dirty="0">
                <a:ea typeface="Times New Roman" panose="02020603050405020304" pitchFamily="18" charset="0"/>
                <a:cs typeface="Calibri" panose="020F0502020204030204" pitchFamily="34" charset="0"/>
              </a:rPr>
              <a:t/>
            </a:r>
            <a:br>
              <a:rPr lang="en-US" altLang="en-US" sz="2400" dirty="0">
                <a:ea typeface="Times New Roman" panose="02020603050405020304" pitchFamily="18" charset="0"/>
                <a:cs typeface="Calibri" panose="020F0502020204030204" pitchFamily="34" charset="0"/>
              </a:rPr>
            </a:br>
            <a:r>
              <a:rPr lang="en-US" altLang="en-US" sz="2000" dirty="0">
                <a:ea typeface="Times New Roman" panose="02020603050405020304" pitchFamily="18" charset="0"/>
                <a:cs typeface="Calibri" panose="020F0502020204030204" pitchFamily="34" charset="0"/>
              </a:rPr>
              <a:t>Webinars, conferences, lectures</a:t>
            </a:r>
          </a:p>
          <a:p>
            <a:pPr marL="0" lvl="0" indent="0" eaLnBrk="0" fontAlgn="base" hangingPunct="0">
              <a:lnSpc>
                <a:spcPct val="90000"/>
              </a:lnSpc>
              <a:spcBef>
                <a:spcPct val="0"/>
              </a:spcBef>
              <a:spcAft>
                <a:spcPct val="0"/>
              </a:spcAft>
              <a:buClr>
                <a:srgbClr val="43DDFF"/>
              </a:buClr>
              <a:buNone/>
            </a:pPr>
            <a:r>
              <a:rPr lang="en-US" altLang="en-US" sz="2000" dirty="0">
                <a:ea typeface="Times New Roman" panose="02020603050405020304" pitchFamily="18" charset="0"/>
                <a:cs typeface="Calibri" panose="020F0502020204030204" pitchFamily="34" charset="0"/>
              </a:rPr>
              <a:t>Most offered as continuing education</a:t>
            </a:r>
          </a:p>
          <a:p>
            <a:pPr marL="0" lvl="0" indent="0" eaLnBrk="0" fontAlgn="base" hangingPunct="0">
              <a:lnSpc>
                <a:spcPct val="90000"/>
              </a:lnSpc>
              <a:spcBef>
                <a:spcPct val="0"/>
              </a:spcBef>
              <a:spcAft>
                <a:spcPct val="0"/>
              </a:spcAft>
              <a:buClr>
                <a:srgbClr val="43DDFF"/>
              </a:buClr>
              <a:buNone/>
            </a:pPr>
            <a:r>
              <a:rPr lang="en-US" altLang="en-US" sz="2000" dirty="0">
                <a:ea typeface="Times New Roman" panose="02020603050405020304" pitchFamily="18" charset="0"/>
                <a:cs typeface="Calibri" panose="020F0502020204030204" pitchFamily="34" charset="0"/>
              </a:rPr>
              <a:t>No charge for selected videos</a:t>
            </a:r>
            <a:br>
              <a:rPr lang="en-US" altLang="en-US" sz="2000" dirty="0">
                <a:ea typeface="Times New Roman" panose="02020603050405020304" pitchFamily="18" charset="0"/>
                <a:cs typeface="Calibri" panose="020F0502020204030204" pitchFamily="34" charset="0"/>
              </a:rPr>
            </a:br>
            <a:r>
              <a:rPr lang="en-US" altLang="en-US" sz="2000" dirty="0">
                <a:ea typeface="Times New Roman" panose="02020603050405020304" pitchFamily="18" charset="0"/>
                <a:cs typeface="Calibri" panose="020F0502020204030204" pitchFamily="34" charset="0"/>
              </a:rPr>
              <a:t>Used by faculty to enrich course content</a:t>
            </a:r>
            <a:br>
              <a:rPr lang="en-US" altLang="en-US" sz="2000" dirty="0">
                <a:ea typeface="Times New Roman" panose="02020603050405020304" pitchFamily="18" charset="0"/>
                <a:cs typeface="Calibri" panose="020F0502020204030204" pitchFamily="34" charset="0"/>
              </a:rPr>
            </a:br>
            <a:endParaRPr lang="en-US" altLang="en-US" sz="2800" dirty="0"/>
          </a:p>
          <a:p>
            <a:pPr marL="0" lvl="0" indent="0" eaLnBrk="0" fontAlgn="base" hangingPunct="0">
              <a:lnSpc>
                <a:spcPct val="90000"/>
              </a:lnSpc>
              <a:spcBef>
                <a:spcPct val="0"/>
              </a:spcBef>
              <a:spcAft>
                <a:spcPct val="0"/>
              </a:spcAft>
              <a:buClr>
                <a:srgbClr val="43DDFF"/>
              </a:buClr>
              <a:buNone/>
            </a:pPr>
            <a:r>
              <a:rPr lang="en-US" altLang="en-US" sz="2400" b="1" dirty="0">
                <a:ea typeface="Times New Roman" panose="02020603050405020304" pitchFamily="18" charset="0"/>
                <a:cs typeface="Calibri" panose="020F0502020204030204" pitchFamily="34" charset="0"/>
              </a:rPr>
              <a:t>Licensing of Video Content</a:t>
            </a:r>
            <a:r>
              <a:rPr lang="en-US" altLang="en-US" sz="2400" b="1" dirty="0"/>
              <a:t/>
            </a:r>
            <a:br>
              <a:rPr lang="en-US" altLang="en-US" sz="2400" b="1" dirty="0"/>
            </a:br>
            <a:r>
              <a:rPr lang="en-US" altLang="en-US" sz="2000" dirty="0">
                <a:ea typeface="Times New Roman" panose="02020603050405020304" pitchFamily="18" charset="0"/>
                <a:cs typeface="Calibri" panose="020F0502020204030204" pitchFamily="34" charset="0"/>
              </a:rPr>
              <a:t>ProQuest – video database collections </a:t>
            </a:r>
            <a:br>
              <a:rPr lang="en-US" altLang="en-US" sz="2000" dirty="0">
                <a:ea typeface="Times New Roman" panose="02020603050405020304" pitchFamily="18" charset="0"/>
                <a:cs typeface="Calibri" panose="020F0502020204030204" pitchFamily="34" charset="0"/>
              </a:rPr>
            </a:br>
            <a:r>
              <a:rPr lang="en-US" altLang="en-US" sz="2000" dirty="0">
                <a:ea typeface="Times New Roman" panose="02020603050405020304" pitchFamily="18" charset="0"/>
                <a:cs typeface="Calibri" panose="020F0502020204030204" pitchFamily="34" charset="0"/>
              </a:rPr>
              <a:t>ACT – Professional staff development</a:t>
            </a:r>
            <a:endParaRPr lang="en-US" sz="2000" dirty="0"/>
          </a:p>
        </p:txBody>
      </p:sp>
    </p:spTree>
    <p:extLst>
      <p:ext uri="{BB962C8B-B14F-4D97-AF65-F5344CB8AC3E}">
        <p14:creationId xmlns:p14="http://schemas.microsoft.com/office/powerpoint/2010/main" val="3498464035"/>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6949299E-4767-451F-884A-66CC9351E122}"/>
              </a:ext>
            </a:extLst>
          </p:cNvPr>
          <p:cNvSpPr txBox="1">
            <a:spLocks/>
          </p:cNvSpPr>
          <p:nvPr/>
        </p:nvSpPr>
        <p:spPr>
          <a:xfrm>
            <a:off x="0" y="214230"/>
            <a:ext cx="9763013"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i="0" kern="1200">
                <a:solidFill>
                  <a:schemeClr val="tx1"/>
                </a:solidFill>
                <a:effectLst>
                  <a:outerShdw blurRad="50800" dist="38100" dir="2700000" algn="tl" rotWithShape="0">
                    <a:prstClr val="black">
                      <a:alpha val="40000"/>
                    </a:prstClr>
                  </a:outerShdw>
                </a:effectLst>
                <a:latin typeface="Helvetica"/>
                <a:ea typeface="+mj-ea"/>
                <a:cs typeface="Helvetica"/>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effectLst>
                  <a:outerShdw blurRad="50800" dist="38100" dir="2700000" algn="tl" rotWithShape="0">
                    <a:prstClr val="black">
                      <a:alpha val="40000"/>
                    </a:prstClr>
                  </a:outerShdw>
                </a:effectLst>
                <a:uLnTx/>
                <a:uFillTx/>
                <a:latin typeface="Calibri"/>
                <a:ea typeface="+mj-ea"/>
                <a:cs typeface="Helvetica"/>
              </a:rPr>
              <a:t>Assessment Literacy</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effectLst>
                  <a:outerShdw blurRad="50800" dist="38100" dir="2700000" algn="tl" rotWithShape="0">
                    <a:prstClr val="black">
                      <a:alpha val="40000"/>
                    </a:prstClr>
                  </a:outerShdw>
                </a:effectLst>
                <a:uLnTx/>
                <a:uFillTx/>
                <a:latin typeface="Calibri"/>
                <a:ea typeface="+mj-ea"/>
                <a:cs typeface="Helvetica"/>
              </a:rPr>
              <a:t>Grants</a:t>
            </a:r>
          </a:p>
        </p:txBody>
      </p:sp>
      <p:sp>
        <p:nvSpPr>
          <p:cNvPr id="6" name="Rectangle 5">
            <a:extLst>
              <a:ext uri="{FF2B5EF4-FFF2-40B4-BE49-F238E27FC236}">
                <a16:creationId xmlns:a16="http://schemas.microsoft.com/office/drawing/2014/main" id="{76F87D4A-0A6B-4543-AD42-4A3507400C64}"/>
              </a:ext>
            </a:extLst>
          </p:cNvPr>
          <p:cNvSpPr/>
          <p:nvPr/>
        </p:nvSpPr>
        <p:spPr>
          <a:xfrm>
            <a:off x="685800" y="1676400"/>
            <a:ext cx="7924800" cy="5139869"/>
          </a:xfrm>
          <a:prstGeom prst="rect">
            <a:avLst/>
          </a:prstGeom>
        </p:spPr>
        <p:txBody>
          <a:bodyPr wrap="square">
            <a:spAutoFit/>
          </a:bodyPr>
          <a:lstStyle/>
          <a:p>
            <a:pPr marL="457200" indent="-457200" defTabSz="457200">
              <a:spcBef>
                <a:spcPct val="20000"/>
              </a:spcBef>
              <a:buFont typeface="Arial" panose="020B0604020202020204" pitchFamily="34" charset="0"/>
              <a:buChar char="•"/>
            </a:pPr>
            <a:r>
              <a:rPr lang="en-US" sz="2800" dirty="0">
                <a:solidFill>
                  <a:prstClr val="black"/>
                </a:solidFill>
                <a:latin typeface="+mj-lt"/>
                <a:cs typeface="Helvetica"/>
              </a:rPr>
              <a:t>AERA Research Conference Grant</a:t>
            </a:r>
            <a:r>
              <a:rPr lang="en-US" sz="2400" dirty="0">
                <a:solidFill>
                  <a:prstClr val="black"/>
                </a:solidFill>
                <a:latin typeface="+mj-lt"/>
                <a:cs typeface="Helvetica"/>
              </a:rPr>
              <a:t/>
            </a:r>
            <a:br>
              <a:rPr lang="en-US" sz="2400" dirty="0">
                <a:solidFill>
                  <a:prstClr val="black"/>
                </a:solidFill>
                <a:latin typeface="+mj-lt"/>
                <a:cs typeface="Helvetica"/>
              </a:rPr>
            </a:br>
            <a:r>
              <a:rPr lang="en-US" sz="2800" i="1" dirty="0">
                <a:solidFill>
                  <a:prstClr val="black"/>
                </a:solidFill>
                <a:latin typeface="+mj-lt"/>
                <a:cs typeface="Helvetica"/>
              </a:rPr>
              <a:t>Fairness in Testing </a:t>
            </a:r>
          </a:p>
          <a:p>
            <a:pPr marL="457200" indent="-457200" defTabSz="457200">
              <a:spcBef>
                <a:spcPct val="20000"/>
              </a:spcBef>
              <a:buFont typeface="Arial" panose="020B0604020202020204" pitchFamily="34" charset="0"/>
              <a:buChar char="•"/>
            </a:pPr>
            <a:endParaRPr lang="en-US" sz="400" i="1" dirty="0">
              <a:solidFill>
                <a:prstClr val="black"/>
              </a:solidFill>
              <a:latin typeface="+mj-lt"/>
              <a:cs typeface="Helvetica"/>
            </a:endParaRPr>
          </a:p>
          <a:p>
            <a:pPr lvl="1" defTabSz="457200">
              <a:spcBef>
                <a:spcPct val="20000"/>
              </a:spcBef>
            </a:pPr>
            <a:r>
              <a:rPr lang="en-US" sz="2800" dirty="0">
                <a:solidFill>
                  <a:prstClr val="black"/>
                </a:solidFill>
                <a:latin typeface="+mj-lt"/>
                <a:cs typeface="Helvetica"/>
              </a:rPr>
              <a:t>	OUTCOME:  AERA Accepted Book Proposal</a:t>
            </a:r>
          </a:p>
          <a:p>
            <a:pPr defTabSz="457200">
              <a:spcBef>
                <a:spcPct val="20000"/>
              </a:spcBef>
            </a:pPr>
            <a:endParaRPr lang="en-US" sz="1200" dirty="0">
              <a:solidFill>
                <a:prstClr val="black"/>
              </a:solidFill>
              <a:latin typeface="+mj-lt"/>
              <a:cs typeface="Helvetica"/>
            </a:endParaRPr>
          </a:p>
          <a:p>
            <a:pPr marL="457200" indent="-457200" defTabSz="457200">
              <a:spcBef>
                <a:spcPct val="20000"/>
              </a:spcBef>
              <a:buFont typeface="Arial" panose="020B0604020202020204" pitchFamily="34" charset="0"/>
              <a:buChar char="•"/>
            </a:pPr>
            <a:r>
              <a:rPr lang="en-US" sz="2800" dirty="0">
                <a:solidFill>
                  <a:prstClr val="black"/>
                </a:solidFill>
                <a:latin typeface="+mj-lt"/>
                <a:cs typeface="Helvetica"/>
              </a:rPr>
              <a:t>Spencer Foundation Conference Grant</a:t>
            </a:r>
          </a:p>
          <a:p>
            <a:pPr lvl="1" defTabSz="457200">
              <a:spcBef>
                <a:spcPct val="20000"/>
              </a:spcBef>
            </a:pPr>
            <a:r>
              <a:rPr lang="en-US" sz="2800" i="1" dirty="0">
                <a:solidFill>
                  <a:prstClr val="black"/>
                </a:solidFill>
                <a:latin typeface="+mj-lt"/>
                <a:cs typeface="Helvetica"/>
              </a:rPr>
              <a:t>Psychometric Guidelines for Social-Emotional Learning Assessments</a:t>
            </a:r>
          </a:p>
          <a:p>
            <a:pPr lvl="1" defTabSz="457200">
              <a:spcBef>
                <a:spcPct val="20000"/>
              </a:spcBef>
            </a:pPr>
            <a:endParaRPr lang="en-US" sz="400" i="1" dirty="0">
              <a:solidFill>
                <a:prstClr val="black"/>
              </a:solidFill>
              <a:latin typeface="+mj-lt"/>
              <a:cs typeface="Helvetica"/>
            </a:endParaRPr>
          </a:p>
          <a:p>
            <a:pPr lvl="1" defTabSz="457200">
              <a:spcBef>
                <a:spcPct val="20000"/>
              </a:spcBef>
            </a:pPr>
            <a:r>
              <a:rPr lang="en-US" sz="2800" dirty="0">
                <a:solidFill>
                  <a:prstClr val="black"/>
                </a:solidFill>
                <a:latin typeface="+mj-lt"/>
                <a:cs typeface="Helvetica"/>
              </a:rPr>
              <a:t>	OUTCOME:  SEL Assessment Technical  </a:t>
            </a:r>
          </a:p>
          <a:p>
            <a:pPr lvl="1" defTabSz="457200">
              <a:spcBef>
                <a:spcPct val="20000"/>
              </a:spcBef>
            </a:pPr>
            <a:r>
              <a:rPr lang="en-US" sz="2800" dirty="0">
                <a:solidFill>
                  <a:prstClr val="black"/>
                </a:solidFill>
                <a:latin typeface="+mj-lt"/>
                <a:cs typeface="Helvetica"/>
              </a:rPr>
              <a:t>      Guidebook, which you can download at 	</a:t>
            </a:r>
            <a:r>
              <a:rPr lang="en-US" sz="2800" dirty="0">
                <a:solidFill>
                  <a:prstClr val="black"/>
                </a:solidFill>
                <a:latin typeface="+mj-lt"/>
                <a:cs typeface="Helvetica"/>
                <a:hlinkClick r:id="rId2"/>
              </a:rPr>
              <a:t>buros.org/assessment  </a:t>
            </a:r>
            <a:r>
              <a:rPr lang="en-US" sz="2400" dirty="0">
                <a:solidFill>
                  <a:prstClr val="black"/>
                </a:solidFill>
                <a:cs typeface="Helvetica"/>
              </a:rPr>
              <a:t/>
            </a:r>
            <a:br>
              <a:rPr lang="en-US" sz="2400" dirty="0">
                <a:solidFill>
                  <a:prstClr val="black"/>
                </a:solidFill>
                <a:cs typeface="Helvetica"/>
              </a:rPr>
            </a:br>
            <a:endParaRPr lang="en-US" sz="2400" dirty="0">
              <a:solidFill>
                <a:prstClr val="black"/>
              </a:solidFill>
              <a:cs typeface="Helvetica"/>
            </a:endParaRPr>
          </a:p>
        </p:txBody>
      </p:sp>
    </p:spTree>
    <p:extLst>
      <p:ext uri="{BB962C8B-B14F-4D97-AF65-F5344CB8AC3E}">
        <p14:creationId xmlns:p14="http://schemas.microsoft.com/office/powerpoint/2010/main" val="3129680761"/>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wipe(left)">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wipe(left)">
                                      <p:cBhvr>
                                        <p:cTn id="15" dur="500"/>
                                        <p:tgtEl>
                                          <p:spTgt spid="6">
                                            <p:txEl>
                                              <p:pRg st="4" end="4"/>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wipe(left)">
                                      <p:cBhvr>
                                        <p:cTn id="18" dur="500"/>
                                        <p:tgtEl>
                                          <p:spTgt spid="6">
                                            <p:txEl>
                                              <p:pRg st="5" end="5"/>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animEffect transition="in" filter="wipe(left)">
                                      <p:cBhvr>
                                        <p:cTn id="21" dur="500"/>
                                        <p:tgtEl>
                                          <p:spTgt spid="6">
                                            <p:txEl>
                                              <p:pRg st="7" end="7"/>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xEl>
                                              <p:pRg st="8" end="8"/>
                                            </p:txEl>
                                          </p:spTgt>
                                        </p:tgtEl>
                                        <p:attrNameLst>
                                          <p:attrName>style.visibility</p:attrName>
                                        </p:attrNameLst>
                                      </p:cBhvr>
                                      <p:to>
                                        <p:strVal val="visible"/>
                                      </p:to>
                                    </p:set>
                                    <p:animEffect transition="in" filter="wipe(left)">
                                      <p:cBhvr>
                                        <p:cTn id="24"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8332" y="339115"/>
            <a:ext cx="3754752" cy="1184886"/>
          </a:xfrm>
        </p:spPr>
        <p:txBody>
          <a:bodyPr>
            <a:normAutofit/>
          </a:bodyPr>
          <a:lstStyle/>
          <a:p>
            <a:r>
              <a:rPr lang="en-US" dirty="0" err="1"/>
              <a:t>Buros</a:t>
            </a:r>
            <a:r>
              <a:rPr lang="en-US" dirty="0"/>
              <a:t> Library</a:t>
            </a:r>
          </a:p>
        </p:txBody>
      </p:sp>
      <p:sp>
        <p:nvSpPr>
          <p:cNvPr id="3" name="Content Placeholder 2"/>
          <p:cNvSpPr>
            <a:spLocks noGrp="1"/>
          </p:cNvSpPr>
          <p:nvPr>
            <p:ph idx="1"/>
          </p:nvPr>
        </p:nvSpPr>
        <p:spPr>
          <a:xfrm>
            <a:off x="495401" y="1521070"/>
            <a:ext cx="3980911" cy="4800600"/>
          </a:xfrm>
        </p:spPr>
        <p:txBody>
          <a:bodyPr anchor="t">
            <a:noAutofit/>
          </a:bodyPr>
          <a:lstStyle/>
          <a:p>
            <a:r>
              <a:rPr lang="en-US" sz="2400" dirty="0"/>
              <a:t>Special reference library</a:t>
            </a:r>
          </a:p>
          <a:p>
            <a:r>
              <a:rPr lang="en-US" sz="2400" dirty="0"/>
              <a:t>Housed at UNL for 40 years</a:t>
            </a:r>
          </a:p>
          <a:p>
            <a:r>
              <a:rPr lang="en-US" sz="2400" dirty="0"/>
              <a:t>Collections include </a:t>
            </a:r>
          </a:p>
          <a:p>
            <a:pPr lvl="1"/>
            <a:r>
              <a:rPr lang="en-US" sz="2400" dirty="0"/>
              <a:t>8,500 educational and psychological tests</a:t>
            </a:r>
          </a:p>
          <a:p>
            <a:pPr lvl="1"/>
            <a:r>
              <a:rPr lang="en-US" sz="2400" dirty="0"/>
              <a:t>1,800 books on testing and measurement </a:t>
            </a:r>
          </a:p>
          <a:p>
            <a:pPr lvl="1"/>
            <a:r>
              <a:rPr lang="en-US" sz="2400" dirty="0"/>
              <a:t>650 books from Oscar’s library</a:t>
            </a:r>
          </a:p>
          <a:p>
            <a:pPr lvl="1"/>
            <a:r>
              <a:rPr lang="en-US" sz="2400" dirty="0"/>
              <a:t>original works of art by Luella </a:t>
            </a:r>
            <a:r>
              <a:rPr lang="en-US" sz="2400" dirty="0" err="1"/>
              <a:t>Buros</a:t>
            </a:r>
            <a:endParaRPr lang="en-US" sz="2400" dirty="0"/>
          </a:p>
        </p:txBody>
      </p:sp>
      <p:sp>
        <p:nvSpPr>
          <p:cNvPr id="15" name="Freeform: Shape 14">
            <a:extLst>
              <a:ext uri="{FF2B5EF4-FFF2-40B4-BE49-F238E27FC236}">
                <a16:creationId xmlns:a16="http://schemas.microsoft.com/office/drawing/2014/main"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413" y="0"/>
            <a:ext cx="4629587"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Users\jcarlson6\AppData\Local\Microsoft\Windows\Temporary Internet Files\Content.IE5\NTVXJZ3O\MP90040927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
          <a:stretch/>
        </p:blipFill>
        <p:spPr bwMode="auto">
          <a:xfrm>
            <a:off x="4625884" y="10"/>
            <a:ext cx="4518116"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4195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Tm="7000">
        <p:zoom/>
      </p:transition>
    </mc:Choice>
    <mc:Fallback xmlns="">
      <p:transition spd="slow" advTm="7000">
        <p:zo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801" y="609600"/>
            <a:ext cx="3985907" cy="4724400"/>
          </a:xfrm>
        </p:spPr>
        <p:txBody>
          <a:bodyPr anchor="t">
            <a:normAutofit/>
          </a:bodyPr>
          <a:lstStyle/>
          <a:p>
            <a:pPr marL="342900" lvl="1" indent="-342900">
              <a:buFont typeface="Arial" pitchFamily="34" charset="0"/>
              <a:buChar char="•"/>
            </a:pPr>
            <a:r>
              <a:rPr lang="en-US" sz="2400" dirty="0"/>
              <a:t>The Library is staffed by a librarian (graduate assistant) about 25 hours per week during the fall and spring semesters.</a:t>
            </a:r>
          </a:p>
          <a:p>
            <a:r>
              <a:rPr lang="en-US" sz="2400" dirty="0"/>
              <a:t>Librarian assistance is needed to access all test materials and books in the secure collections.</a:t>
            </a:r>
          </a:p>
          <a:p>
            <a:endParaRPr lang="en-US" sz="24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40250" y="0"/>
            <a:ext cx="4603750" cy="4793391"/>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 b="15311"/>
          <a:stretch/>
        </p:blipFill>
        <p:spPr bwMode="auto">
          <a:xfrm>
            <a:off x="4870127" y="1505"/>
            <a:ext cx="4081357" cy="4241165"/>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5257800" y="4269604"/>
            <a:ext cx="4081357" cy="400110"/>
          </a:xfrm>
          <a:prstGeom prst="rect">
            <a:avLst/>
          </a:prstGeom>
          <a:noFill/>
        </p:spPr>
        <p:txBody>
          <a:bodyPr wrap="square" rtlCol="0">
            <a:normAutofit/>
          </a:bodyPr>
          <a:lstStyle/>
          <a:p>
            <a:pPr algn="ctr">
              <a:spcAft>
                <a:spcPts val="600"/>
              </a:spcAft>
            </a:pPr>
            <a:r>
              <a:rPr lang="en-US" dirty="0">
                <a:solidFill>
                  <a:srgbClr val="000000"/>
                </a:solidFill>
              </a:rPr>
              <a:t>Oscar </a:t>
            </a:r>
            <a:r>
              <a:rPr lang="en-US" dirty="0" err="1">
                <a:solidFill>
                  <a:srgbClr val="000000"/>
                </a:solidFill>
              </a:rPr>
              <a:t>Buros</a:t>
            </a:r>
            <a:r>
              <a:rPr lang="en-US" dirty="0">
                <a:solidFill>
                  <a:srgbClr val="000000"/>
                </a:solidFill>
              </a:rPr>
              <a:t> in WWII</a:t>
            </a:r>
          </a:p>
        </p:txBody>
      </p:sp>
    </p:spTree>
    <p:extLst>
      <p:ext uri="{BB962C8B-B14F-4D97-AF65-F5344CB8AC3E}">
        <p14:creationId xmlns:p14="http://schemas.microsoft.com/office/powerpoint/2010/main" val="3192915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Tm="6000">
        <p:zoom/>
      </p:transition>
    </mc:Choice>
    <mc:Fallback xmlns="">
      <p:transition spd="slow" advTm="6000">
        <p:zo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D1C26593-9A51-48FE-9FA2-A9052E57F3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144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15">
            <a:extLst>
              <a:ext uri="{FF2B5EF4-FFF2-40B4-BE49-F238E27FC236}">
                <a16:creationId xmlns:a16="http://schemas.microsoft.com/office/drawing/2014/main" id="{B9D473B1-934D-4F2D-AC4B-5BFB4BAC5D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06952"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11">
            <a:extLst>
              <a:ext uri="{FF2B5EF4-FFF2-40B4-BE49-F238E27FC236}">
                <a16:creationId xmlns:a16="http://schemas.microsoft.com/office/drawing/2014/main" id="{CDE3C03E-D949-4F50-AAFA-3278B22121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35252"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2" descr="C:\Users\jcarlson6\Pictures\BUROS full swoop.gif"/>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5982418" y="242651"/>
            <a:ext cx="2565284" cy="8744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0668" b="13352"/>
          <a:stretch/>
        </p:blipFill>
        <p:spPr>
          <a:xfrm>
            <a:off x="182606" y="217211"/>
            <a:ext cx="2194560" cy="1529875"/>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66773" y="207582"/>
            <a:ext cx="2010929" cy="1527048"/>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789" y="2152710"/>
            <a:ext cx="2616119" cy="1962090"/>
          </a:xfrm>
          <a:prstGeom prst="rect">
            <a:avLst/>
          </a:prstGeom>
        </p:spPr>
      </p:pic>
      <p:sp>
        <p:nvSpPr>
          <p:cNvPr id="9" name="TextBox 8">
            <a:extLst>
              <a:ext uri="{FF2B5EF4-FFF2-40B4-BE49-F238E27FC236}">
                <a16:creationId xmlns:a16="http://schemas.microsoft.com/office/drawing/2014/main" id="{A8A18747-9AA0-3546-90BF-DD1D82679B3F}"/>
              </a:ext>
            </a:extLst>
          </p:cNvPr>
          <p:cNvSpPr txBox="1"/>
          <p:nvPr/>
        </p:nvSpPr>
        <p:spPr>
          <a:xfrm>
            <a:off x="6460513" y="2041734"/>
            <a:ext cx="2273480" cy="2308324"/>
          </a:xfrm>
          <a:prstGeom prst="rect">
            <a:avLst/>
          </a:prstGeom>
          <a:noFill/>
        </p:spPr>
        <p:txBody>
          <a:bodyPr wrap="square" rtlCol="0">
            <a:spAutoFit/>
          </a:bodyPr>
          <a:lstStyle/>
          <a:p>
            <a:r>
              <a:rPr lang="en-US" dirty="0">
                <a:solidFill>
                  <a:schemeClr val="bg1"/>
                </a:solidFill>
              </a:rPr>
              <a:t>Thanks for visiting! Learn more about the </a:t>
            </a:r>
            <a:r>
              <a:rPr lang="en-US" dirty="0" err="1">
                <a:solidFill>
                  <a:schemeClr val="bg1"/>
                </a:solidFill>
              </a:rPr>
              <a:t>Buros</a:t>
            </a:r>
            <a:r>
              <a:rPr lang="en-US" dirty="0">
                <a:solidFill>
                  <a:schemeClr val="bg1"/>
                </a:solidFill>
              </a:rPr>
              <a:t> Center for Testing at </a:t>
            </a:r>
            <a:r>
              <a:rPr lang="en-US" dirty="0">
                <a:solidFill>
                  <a:schemeClr val="bg1"/>
                </a:solidFill>
                <a:hlinkClick r:id="rId9"/>
              </a:rPr>
              <a:t>buros.org </a:t>
            </a:r>
            <a:r>
              <a:rPr lang="en-US" dirty="0">
                <a:solidFill>
                  <a:schemeClr val="bg1"/>
                </a:solidFill>
              </a:rPr>
              <a:t>and connect with us online on </a:t>
            </a:r>
            <a:r>
              <a:rPr lang="en-US" dirty="0">
                <a:solidFill>
                  <a:schemeClr val="bg1"/>
                </a:solidFill>
                <a:hlinkClick r:id="rId10"/>
              </a:rPr>
              <a:t>LinkedIn</a:t>
            </a:r>
            <a:r>
              <a:rPr lang="en-US" dirty="0">
                <a:solidFill>
                  <a:schemeClr val="bg1"/>
                </a:solidFill>
              </a:rPr>
              <a:t>.</a:t>
            </a:r>
            <a:endParaRPr lang="en-US" dirty="0"/>
          </a:p>
          <a:p>
            <a:endParaRPr lang="en-US" dirty="0"/>
          </a:p>
          <a:p>
            <a:endParaRPr lang="en-US" dirty="0">
              <a:solidFill>
                <a:schemeClr val="bg1"/>
              </a:solidFill>
            </a:endParaRPr>
          </a:p>
        </p:txBody>
      </p:sp>
      <p:pic>
        <p:nvPicPr>
          <p:cNvPr id="11" name="Picture 10" descr="A picture containing person, spectacles, sunglasses, goggles&#10;&#10;Description automatically generated">
            <a:extLst>
              <a:ext uri="{FF2B5EF4-FFF2-40B4-BE49-F238E27FC236}">
                <a16:creationId xmlns:a16="http://schemas.microsoft.com/office/drawing/2014/main" id="{ABFCE071-0168-1641-8C21-81A8FC798C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71697" y="2175090"/>
            <a:ext cx="2384404" cy="1940411"/>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A36AAD15-12DD-8D40-8E38-7FD9126167F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3462" t="5769" r="16946" b="40329"/>
          <a:stretch/>
        </p:blipFill>
        <p:spPr>
          <a:xfrm>
            <a:off x="3337706" y="4682910"/>
            <a:ext cx="2848607" cy="1654786"/>
          </a:xfrm>
          <a:prstGeom prst="rect">
            <a:avLst/>
          </a:prstGeom>
        </p:spPr>
      </p:pic>
      <p:pic>
        <p:nvPicPr>
          <p:cNvPr id="17" name="Picture 16" descr="A person giving a presentation&#10;&#10;Description automatically generated with medium confidence">
            <a:extLst>
              <a:ext uri="{FF2B5EF4-FFF2-40B4-BE49-F238E27FC236}">
                <a16:creationId xmlns:a16="http://schemas.microsoft.com/office/drawing/2014/main" id="{F2F9F73C-E52C-7F4E-A61A-6AB4667D56F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8600" y="4519581"/>
            <a:ext cx="2815428" cy="2007273"/>
          </a:xfrm>
          <a:prstGeom prst="rect">
            <a:avLst/>
          </a:prstGeom>
        </p:spPr>
      </p:pic>
    </p:spTree>
    <p:extLst>
      <p:ext uri="{BB962C8B-B14F-4D97-AF65-F5344CB8AC3E}">
        <p14:creationId xmlns:p14="http://schemas.microsoft.com/office/powerpoint/2010/main" val="11873824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Tm="6000">
        <p:zoom/>
      </p:transition>
    </mc:Choice>
    <mc:Fallback xmlns="">
      <p:transition spd="slow" advTm="6000">
        <p:zo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idx="1"/>
          </p:nvPr>
        </p:nvSpPr>
        <p:spPr>
          <a:xfrm>
            <a:off x="228600" y="609600"/>
            <a:ext cx="5638800" cy="5334000"/>
          </a:xfrm>
          <a:noFill/>
        </p:spPr>
        <p:txBody>
          <a:bodyPr>
            <a:normAutofit/>
          </a:bodyPr>
          <a:lstStyle/>
          <a:p>
            <a:pPr>
              <a:lnSpc>
                <a:spcPct val="110000"/>
              </a:lnSpc>
              <a:spcAft>
                <a:spcPct val="10000"/>
              </a:spcAft>
              <a:buNone/>
            </a:pPr>
            <a:r>
              <a:rPr lang="en-US" sz="2800" i="1" dirty="0"/>
              <a:t>  “Oscar Buros believed that it was incumbent upon the profession to monitor itself and he hoped that reviews of tests would spur improvements in test manuals, descriptions of the technical quality of tests, and test-related research that would [benefit] prospective test users.”</a:t>
            </a:r>
            <a:endParaRPr lang="en-US" sz="2400" i="1" dirty="0"/>
          </a:p>
        </p:txBody>
      </p:sp>
      <p:sp>
        <p:nvSpPr>
          <p:cNvPr id="2" name="TextBox 1"/>
          <p:cNvSpPr txBox="1"/>
          <p:nvPr/>
        </p:nvSpPr>
        <p:spPr>
          <a:xfrm>
            <a:off x="228600" y="5932598"/>
            <a:ext cx="8305800" cy="830997"/>
          </a:xfrm>
          <a:prstGeom prst="rect">
            <a:avLst/>
          </a:prstGeom>
          <a:noFill/>
        </p:spPr>
        <p:txBody>
          <a:bodyPr wrap="square" rtlCol="0">
            <a:spAutoFit/>
          </a:bodyPr>
          <a:lstStyle/>
          <a:p>
            <a:r>
              <a:rPr lang="en-US" sz="1600" dirty="0">
                <a:solidFill>
                  <a:schemeClr val="accent1">
                    <a:lumMod val="50000"/>
                  </a:schemeClr>
                </a:solidFill>
              </a:rPr>
              <a:t>_______________________</a:t>
            </a:r>
          </a:p>
          <a:p>
            <a:r>
              <a:rPr lang="en-US" sz="1600" dirty="0">
                <a:solidFill>
                  <a:schemeClr val="accent1">
                    <a:lumMod val="50000"/>
                  </a:schemeClr>
                </a:solidFill>
              </a:rPr>
              <a:t>Carlson, J. F., &amp; Geisinger, K. F. (2012).  Test reviewing at the </a:t>
            </a:r>
            <a:r>
              <a:rPr lang="en-US" sz="1600" dirty="0" err="1">
                <a:solidFill>
                  <a:schemeClr val="accent1">
                    <a:lumMod val="50000"/>
                  </a:schemeClr>
                </a:solidFill>
              </a:rPr>
              <a:t>Buros</a:t>
            </a:r>
            <a:r>
              <a:rPr lang="en-US" sz="1600" dirty="0">
                <a:solidFill>
                  <a:schemeClr val="accent1">
                    <a:lumMod val="50000"/>
                  </a:schemeClr>
                </a:solidFill>
              </a:rPr>
              <a:t> Center for Testing. </a:t>
            </a:r>
            <a:r>
              <a:rPr lang="en-US" sz="1600" i="1" dirty="0">
                <a:solidFill>
                  <a:schemeClr val="accent1">
                    <a:lumMod val="50000"/>
                  </a:schemeClr>
                </a:solidFill>
              </a:rPr>
              <a:t>International Journal of Testing, 12, </a:t>
            </a:r>
            <a:r>
              <a:rPr lang="en-US" sz="1600" dirty="0">
                <a:solidFill>
                  <a:schemeClr val="accent1">
                    <a:lumMod val="50000"/>
                  </a:schemeClr>
                </a:solidFill>
              </a:rPr>
              <a:t>122-135</a:t>
            </a:r>
            <a:r>
              <a:rPr lang="en-US" sz="1600" i="1" dirty="0">
                <a:solidFill>
                  <a:schemeClr val="accent1">
                    <a:lumMod val="50000"/>
                  </a:schemeClr>
                </a:solidFill>
              </a:rPr>
              <a:t>.</a:t>
            </a:r>
            <a:endParaRPr lang="en-US" sz="1600" dirty="0">
              <a:solidFill>
                <a:schemeClr val="accent1">
                  <a:lumMod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838200"/>
            <a:ext cx="2876044" cy="3291320"/>
          </a:xfrm>
          <a:prstGeom prst="rect">
            <a:avLst/>
          </a:prstGeom>
          <a:ln w="3175">
            <a:solidFill>
              <a:schemeClr val="tx1"/>
            </a:solidFill>
          </a:ln>
        </p:spPr>
      </p:pic>
      <p:sp>
        <p:nvSpPr>
          <p:cNvPr id="3" name="TextBox 2"/>
          <p:cNvSpPr txBox="1"/>
          <p:nvPr/>
        </p:nvSpPr>
        <p:spPr>
          <a:xfrm>
            <a:off x="6477000" y="4123657"/>
            <a:ext cx="2133600" cy="369332"/>
          </a:xfrm>
          <a:prstGeom prst="rect">
            <a:avLst/>
          </a:prstGeom>
          <a:noFill/>
        </p:spPr>
        <p:txBody>
          <a:bodyPr wrap="square" rtlCol="0">
            <a:spAutoFit/>
          </a:bodyPr>
          <a:lstStyle/>
          <a:p>
            <a:pPr algn="ctr"/>
            <a:r>
              <a:rPr lang="en-US" dirty="0"/>
              <a:t>Oscar </a:t>
            </a:r>
            <a:r>
              <a:rPr lang="en-US" dirty="0" err="1"/>
              <a:t>Krisen</a:t>
            </a:r>
            <a:r>
              <a:rPr lang="en-US" dirty="0"/>
              <a:t> Buros</a:t>
            </a:r>
          </a:p>
        </p:txBody>
      </p:sp>
    </p:spTree>
    <p:extLst>
      <p:ext uri="{BB962C8B-B14F-4D97-AF65-F5344CB8AC3E}">
        <p14:creationId xmlns:p14="http://schemas.microsoft.com/office/powerpoint/2010/main" val="3270788666"/>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p:cNvSpPr>
          <p:nvPr>
            <p:ph type="title"/>
          </p:nvPr>
        </p:nvSpPr>
        <p:spPr>
          <a:xfrm>
            <a:off x="457200" y="704088"/>
            <a:ext cx="8229600" cy="743712"/>
          </a:xfrm>
        </p:spPr>
        <p:txBody>
          <a:bodyPr>
            <a:noAutofit/>
          </a:bodyPr>
          <a:lstStyle/>
          <a:p>
            <a:pPr eaLnBrk="1" hangingPunct="1"/>
            <a:r>
              <a:rPr lang="en-US" dirty="0"/>
              <a:t>Oscar </a:t>
            </a:r>
            <a:r>
              <a:rPr lang="en-US" dirty="0" err="1"/>
              <a:t>Buros</a:t>
            </a:r>
            <a:r>
              <a:rPr lang="en-US" dirty="0"/>
              <a:t> (1905-1978)</a:t>
            </a:r>
          </a:p>
        </p:txBody>
      </p:sp>
      <p:sp>
        <p:nvSpPr>
          <p:cNvPr id="15364" name="Rectangle 3"/>
          <p:cNvSpPr>
            <a:spLocks noGrp="1" noChangeArrowheads="1"/>
          </p:cNvSpPr>
          <p:nvPr>
            <p:ph idx="1"/>
          </p:nvPr>
        </p:nvSpPr>
        <p:spPr>
          <a:xfrm>
            <a:off x="4610099" y="1692234"/>
            <a:ext cx="4355275" cy="2903944"/>
          </a:xfrm>
          <a:noFill/>
        </p:spPr>
        <p:txBody>
          <a:bodyPr>
            <a:noAutofit/>
          </a:bodyPr>
          <a:lstStyle/>
          <a:p>
            <a:pPr eaLnBrk="1" hangingPunct="1">
              <a:lnSpc>
                <a:spcPct val="110000"/>
              </a:lnSpc>
              <a:spcAft>
                <a:spcPct val="10000"/>
              </a:spcAft>
            </a:pPr>
            <a:r>
              <a:rPr lang="en-US" sz="2400" dirty="0"/>
              <a:t>Born in Wisconsin</a:t>
            </a:r>
          </a:p>
          <a:p>
            <a:pPr eaLnBrk="1" hangingPunct="1">
              <a:lnSpc>
                <a:spcPct val="110000"/>
              </a:lnSpc>
              <a:spcAft>
                <a:spcPct val="10000"/>
              </a:spcAft>
            </a:pPr>
            <a:r>
              <a:rPr lang="en-US" sz="2400" dirty="0"/>
              <a:t>B.S., University of Minnesota</a:t>
            </a:r>
          </a:p>
          <a:p>
            <a:pPr eaLnBrk="1" hangingPunct="1">
              <a:lnSpc>
                <a:spcPct val="110000"/>
              </a:lnSpc>
              <a:spcAft>
                <a:spcPct val="10000"/>
              </a:spcAft>
            </a:pPr>
            <a:r>
              <a:rPr lang="en-US" sz="2400" dirty="0"/>
              <a:t>M.A., Columbia University </a:t>
            </a:r>
          </a:p>
          <a:p>
            <a:pPr eaLnBrk="1" hangingPunct="1">
              <a:lnSpc>
                <a:spcPct val="110000"/>
              </a:lnSpc>
              <a:spcAft>
                <a:spcPct val="10000"/>
              </a:spcAft>
            </a:pPr>
            <a:r>
              <a:rPr lang="en-US" sz="2400" dirty="0"/>
              <a:t>Professor at Rutgers University from 1932 to 1975</a:t>
            </a:r>
          </a:p>
          <a:p>
            <a:pPr eaLnBrk="1" hangingPunct="1">
              <a:lnSpc>
                <a:spcPct val="110000"/>
              </a:lnSpc>
              <a:spcAft>
                <a:spcPct val="10000"/>
              </a:spcAft>
            </a:pPr>
            <a:r>
              <a:rPr lang="en-US" sz="2400" dirty="0"/>
              <a:t>Military service during WW II</a:t>
            </a:r>
          </a:p>
        </p:txBody>
      </p:sp>
      <p:sp>
        <p:nvSpPr>
          <p:cNvPr id="15365" name="Text Box 6"/>
          <p:cNvSpPr txBox="1">
            <a:spLocks noChangeArrowheads="1"/>
          </p:cNvSpPr>
          <p:nvPr/>
        </p:nvSpPr>
        <p:spPr bwMode="auto">
          <a:xfrm>
            <a:off x="228786" y="4596178"/>
            <a:ext cx="4343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i="1" dirty="0"/>
              <a:t>Oscar Buros (c. 1922)</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86" y="1659802"/>
            <a:ext cx="4399126" cy="29363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p:cNvSpPr/>
          <p:nvPr/>
        </p:nvSpPr>
        <p:spPr>
          <a:xfrm>
            <a:off x="1219200" y="1692234"/>
            <a:ext cx="914400" cy="1086592"/>
          </a:xfrm>
          <a:prstGeom prst="ellipse">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333426"/>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1000"/>
                                        <p:tgtEl>
                                          <p:spTgt spid="15364">
                                            <p:txEl>
                                              <p:pRg st="0" end="0"/>
                                            </p:txEl>
                                          </p:spTgt>
                                        </p:tgtEl>
                                      </p:cBhvr>
                                    </p:animEffect>
                                    <p:anim calcmode="lin" valueType="num">
                                      <p:cBhvr>
                                        <p:cTn id="8" dur="1000" fill="hold"/>
                                        <p:tgtEl>
                                          <p:spTgt spid="1536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36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364">
                                            <p:txEl>
                                              <p:pRg st="1" end="1"/>
                                            </p:txEl>
                                          </p:spTgt>
                                        </p:tgtEl>
                                        <p:attrNameLst>
                                          <p:attrName>style.visibility</p:attrName>
                                        </p:attrNameLst>
                                      </p:cBhvr>
                                      <p:to>
                                        <p:strVal val="visible"/>
                                      </p:to>
                                    </p:set>
                                    <p:animEffect transition="in" filter="fade">
                                      <p:cBhvr>
                                        <p:cTn id="14" dur="1000"/>
                                        <p:tgtEl>
                                          <p:spTgt spid="15364">
                                            <p:txEl>
                                              <p:pRg st="1" end="1"/>
                                            </p:txEl>
                                          </p:spTgt>
                                        </p:tgtEl>
                                      </p:cBhvr>
                                    </p:animEffect>
                                    <p:anim calcmode="lin" valueType="num">
                                      <p:cBhvr>
                                        <p:cTn id="15" dur="1000" fill="hold"/>
                                        <p:tgtEl>
                                          <p:spTgt spid="1536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36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364">
                                            <p:txEl>
                                              <p:pRg st="2" end="2"/>
                                            </p:txEl>
                                          </p:spTgt>
                                        </p:tgtEl>
                                        <p:attrNameLst>
                                          <p:attrName>style.visibility</p:attrName>
                                        </p:attrNameLst>
                                      </p:cBhvr>
                                      <p:to>
                                        <p:strVal val="visible"/>
                                      </p:to>
                                    </p:set>
                                    <p:animEffect transition="in" filter="fade">
                                      <p:cBhvr>
                                        <p:cTn id="21" dur="1000"/>
                                        <p:tgtEl>
                                          <p:spTgt spid="15364">
                                            <p:txEl>
                                              <p:pRg st="2" end="2"/>
                                            </p:txEl>
                                          </p:spTgt>
                                        </p:tgtEl>
                                      </p:cBhvr>
                                    </p:animEffect>
                                    <p:anim calcmode="lin" valueType="num">
                                      <p:cBhvr>
                                        <p:cTn id="22" dur="1000" fill="hold"/>
                                        <p:tgtEl>
                                          <p:spTgt spid="1536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36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364">
                                            <p:txEl>
                                              <p:pRg st="3" end="3"/>
                                            </p:txEl>
                                          </p:spTgt>
                                        </p:tgtEl>
                                        <p:attrNameLst>
                                          <p:attrName>style.visibility</p:attrName>
                                        </p:attrNameLst>
                                      </p:cBhvr>
                                      <p:to>
                                        <p:strVal val="visible"/>
                                      </p:to>
                                    </p:set>
                                    <p:animEffect transition="in" filter="fade">
                                      <p:cBhvr>
                                        <p:cTn id="28" dur="1000"/>
                                        <p:tgtEl>
                                          <p:spTgt spid="15364">
                                            <p:txEl>
                                              <p:pRg st="3" end="3"/>
                                            </p:txEl>
                                          </p:spTgt>
                                        </p:tgtEl>
                                      </p:cBhvr>
                                    </p:animEffect>
                                    <p:anim calcmode="lin" valueType="num">
                                      <p:cBhvr>
                                        <p:cTn id="29" dur="1000" fill="hold"/>
                                        <p:tgtEl>
                                          <p:spTgt spid="1536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36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364">
                                            <p:txEl>
                                              <p:pRg st="4" end="4"/>
                                            </p:txEl>
                                          </p:spTgt>
                                        </p:tgtEl>
                                        <p:attrNameLst>
                                          <p:attrName>style.visibility</p:attrName>
                                        </p:attrNameLst>
                                      </p:cBhvr>
                                      <p:to>
                                        <p:strVal val="visible"/>
                                      </p:to>
                                    </p:set>
                                    <p:animEffect transition="in" filter="fade">
                                      <p:cBhvr>
                                        <p:cTn id="35" dur="1000"/>
                                        <p:tgtEl>
                                          <p:spTgt spid="15364">
                                            <p:txEl>
                                              <p:pRg st="4" end="4"/>
                                            </p:txEl>
                                          </p:spTgt>
                                        </p:tgtEl>
                                      </p:cBhvr>
                                    </p:animEffect>
                                    <p:anim calcmode="lin" valueType="num">
                                      <p:cBhvr>
                                        <p:cTn id="36" dur="1000" fill="hold"/>
                                        <p:tgtEl>
                                          <p:spTgt spid="1536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536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Luella </a:t>
            </a:r>
            <a:r>
              <a:rPr lang="en-US" dirty="0" err="1"/>
              <a:t>Buros</a:t>
            </a:r>
            <a:r>
              <a:rPr lang="en-US" dirty="0"/>
              <a:t> (1901-1995)</a:t>
            </a:r>
          </a:p>
        </p:txBody>
      </p:sp>
      <p:sp>
        <p:nvSpPr>
          <p:cNvPr id="3" name="Content Placeholder 2"/>
          <p:cNvSpPr>
            <a:spLocks noGrp="1"/>
          </p:cNvSpPr>
          <p:nvPr>
            <p:ph idx="1"/>
          </p:nvPr>
        </p:nvSpPr>
        <p:spPr>
          <a:xfrm>
            <a:off x="3320955" y="1367362"/>
            <a:ext cx="5562600" cy="3890438"/>
          </a:xfrm>
        </p:spPr>
        <p:txBody>
          <a:bodyPr>
            <a:normAutofit/>
          </a:bodyPr>
          <a:lstStyle/>
          <a:p>
            <a:r>
              <a:rPr lang="en-US" sz="2400" dirty="0"/>
              <a:t>Educated at Columbia, Rutgers, and Ohio State University</a:t>
            </a:r>
          </a:p>
          <a:p>
            <a:r>
              <a:rPr lang="en-US" sz="2400" dirty="0"/>
              <a:t>Married Oscar </a:t>
            </a:r>
            <a:r>
              <a:rPr lang="en-US" sz="2400" dirty="0" err="1"/>
              <a:t>Buros</a:t>
            </a:r>
            <a:r>
              <a:rPr lang="en-US" sz="2400" dirty="0"/>
              <a:t>, December 1925</a:t>
            </a:r>
          </a:p>
          <a:p>
            <a:r>
              <a:rPr lang="en-US" sz="2400" dirty="0"/>
              <a:t>Book designer and artist</a:t>
            </a:r>
          </a:p>
          <a:p>
            <a:r>
              <a:rPr lang="en-US" sz="2400" dirty="0"/>
              <a:t>Activist for peace and social justice</a:t>
            </a:r>
          </a:p>
          <a:p>
            <a:r>
              <a:rPr lang="en-US" sz="2400" dirty="0"/>
              <a:t>Luella worked side by side with Oscar on the </a:t>
            </a:r>
            <a:r>
              <a:rPr lang="en-US" sz="2400" i="1" dirty="0"/>
              <a:t>MMYs,</a:t>
            </a:r>
            <a:r>
              <a:rPr lang="en-US" sz="2400" dirty="0"/>
              <a:t> earning recognition for her contributions.</a:t>
            </a:r>
          </a:p>
          <a:p>
            <a:pPr marL="0" indent="0">
              <a:buNone/>
            </a:pPr>
            <a:endParaRPr lang="en-US" dirty="0"/>
          </a:p>
        </p:txBody>
      </p:sp>
      <p:pic>
        <p:nvPicPr>
          <p:cNvPr id="7" name="cf194703-71ef-4768-b23c-a2d858b1800c" descr="CF15A644-EC6A-4031-849C-AC6810564E33@unl"/>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8670" y="1371599"/>
            <a:ext cx="2987929" cy="37901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0445" y="5167850"/>
            <a:ext cx="2911634" cy="338554"/>
          </a:xfrm>
          <a:prstGeom prst="rect">
            <a:avLst/>
          </a:prstGeom>
          <a:noFill/>
        </p:spPr>
        <p:txBody>
          <a:bodyPr wrap="square" rtlCol="0">
            <a:spAutoFit/>
          </a:bodyPr>
          <a:lstStyle/>
          <a:p>
            <a:pPr algn="ctr"/>
            <a:r>
              <a:rPr lang="en-US" sz="1600" i="1" dirty="0"/>
              <a:t>Luella Gubrud </a:t>
            </a:r>
            <a:r>
              <a:rPr lang="en-US" sz="1600" i="1" dirty="0" err="1"/>
              <a:t>Buros</a:t>
            </a:r>
            <a:r>
              <a:rPr lang="en-US" sz="1600" i="1" dirty="0"/>
              <a:t> (c. 1940)</a:t>
            </a:r>
          </a:p>
        </p:txBody>
      </p:sp>
    </p:spTree>
    <p:extLst>
      <p:ext uri="{BB962C8B-B14F-4D97-AF65-F5344CB8AC3E}">
        <p14:creationId xmlns:p14="http://schemas.microsoft.com/office/powerpoint/2010/main" val="1661697259"/>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390" name="Straight Arrow Connector 73">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388" name="Content Placeholder 7"/>
          <p:cNvSpPr>
            <a:spLocks noGrp="1"/>
          </p:cNvSpPr>
          <p:nvPr>
            <p:ph idx="1"/>
          </p:nvPr>
        </p:nvSpPr>
        <p:spPr>
          <a:xfrm>
            <a:off x="392912" y="1066800"/>
            <a:ext cx="4179087" cy="4191000"/>
          </a:xfrm>
        </p:spPr>
        <p:txBody>
          <a:bodyPr>
            <a:noAutofit/>
          </a:bodyPr>
          <a:lstStyle/>
          <a:p>
            <a:pPr>
              <a:spcAft>
                <a:spcPct val="20000"/>
              </a:spcAft>
            </a:pPr>
            <a:r>
              <a:rPr lang="en-US" sz="2400" dirty="0"/>
              <a:t>From 1938 until his death in 1978, Oscar (and Luella) </a:t>
            </a:r>
            <a:r>
              <a:rPr lang="en-US" sz="2400" dirty="0" err="1"/>
              <a:t>Buros</a:t>
            </a:r>
            <a:r>
              <a:rPr lang="en-US" sz="2400" dirty="0"/>
              <a:t> published eight </a:t>
            </a:r>
            <a:r>
              <a:rPr lang="en-US" sz="2400" i="1" dirty="0"/>
              <a:t>MMYs.</a:t>
            </a:r>
            <a:endParaRPr lang="en-US" sz="2400" i="1" baseline="30000" dirty="0"/>
          </a:p>
          <a:p>
            <a:pPr>
              <a:spcAft>
                <a:spcPct val="20000"/>
              </a:spcAft>
            </a:pPr>
            <a:endParaRPr lang="en-US" sz="800" dirty="0"/>
          </a:p>
          <a:p>
            <a:pPr>
              <a:spcAft>
                <a:spcPct val="20000"/>
              </a:spcAft>
            </a:pPr>
            <a:r>
              <a:rPr lang="en-US" sz="2400" dirty="0"/>
              <a:t>Each MMY is a compendium of independent reviews of commercially available tests.</a:t>
            </a:r>
          </a:p>
          <a:p>
            <a:pPr>
              <a:spcAft>
                <a:spcPct val="20000"/>
              </a:spcAft>
            </a:pPr>
            <a:endParaRPr lang="en-US" sz="800" dirty="0"/>
          </a:p>
          <a:p>
            <a:pPr>
              <a:spcAft>
                <a:spcPct val="20000"/>
              </a:spcAft>
            </a:pPr>
            <a:r>
              <a:rPr lang="en-US" sz="2400" dirty="0"/>
              <a:t>In 1941, they established The Gryphon Press and published under this imprint thereafter.</a:t>
            </a:r>
          </a:p>
        </p:txBody>
      </p:sp>
      <p:pic>
        <p:nvPicPr>
          <p:cNvPr id="205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7049" r="29271" b="-2"/>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chemeClr val="accent1"/>
                </a:solidFill>
              </a14:hiddenFill>
            </a:ext>
          </a:extLst>
        </p:spPr>
      </p:pic>
      <p:sp>
        <p:nvSpPr>
          <p:cNvPr id="3" name="Slide Number Placeholder 2"/>
          <p:cNvSpPr txBox="1">
            <a:spLocks noGrp="1"/>
          </p:cNvSpPr>
          <p:nvPr/>
        </p:nvSpPr>
        <p:spPr>
          <a:xfrm>
            <a:off x="7645103" y="6273326"/>
            <a:ext cx="457200" cy="441325"/>
          </a:xfrm>
          <a:prstGeom prst="rect">
            <a:avLst/>
          </a:prstGeom>
          <a:noFill/>
        </p:spPr>
        <p:txBody>
          <a:bodyPr lIns="45720" rIns="45720" anchor="ctr">
            <a:normAutofit/>
          </a:bodyPr>
          <a:lstStyle/>
          <a:p>
            <a:pPr algn="ctr" fontAlgn="auto">
              <a:spcBef>
                <a:spcPts val="0"/>
              </a:spcBef>
              <a:spcAft>
                <a:spcPts val="0"/>
              </a:spcAft>
              <a:defRPr/>
            </a:pPr>
            <a:endParaRPr lang="en-US" sz="1600" dirty="0">
              <a:solidFill>
                <a:schemeClr val="accent3">
                  <a:shade val="75000"/>
                </a:schemeClr>
              </a:solidFill>
              <a:latin typeface="+mn-lt"/>
            </a:endParaRPr>
          </a:p>
        </p:txBody>
      </p:sp>
      <p:sp>
        <p:nvSpPr>
          <p:cNvPr id="6" name="TextBox 5"/>
          <p:cNvSpPr txBox="1"/>
          <p:nvPr/>
        </p:nvSpPr>
        <p:spPr>
          <a:xfrm>
            <a:off x="609600" y="5980938"/>
            <a:ext cx="8077200" cy="584775"/>
          </a:xfrm>
          <a:prstGeom prst="rect">
            <a:avLst/>
          </a:prstGeom>
          <a:solidFill>
            <a:schemeClr val="tx2">
              <a:lumMod val="20000"/>
              <a:lumOff val="80000"/>
            </a:schemeClr>
          </a:solidFill>
        </p:spPr>
        <p:txBody>
          <a:bodyPr wrap="square" rtlCol="0">
            <a:spAutoFit/>
          </a:bodyPr>
          <a:lstStyle/>
          <a:p>
            <a:pPr>
              <a:spcAft>
                <a:spcPts val="600"/>
              </a:spcAft>
            </a:pPr>
            <a:r>
              <a:rPr lang="en-US" sz="1600" dirty="0"/>
              <a:t>The house in New Jersey where Oscar and Luella </a:t>
            </a:r>
            <a:r>
              <a:rPr lang="en-US" sz="1600" dirty="0" err="1"/>
              <a:t>Buros</a:t>
            </a:r>
            <a:r>
              <a:rPr lang="en-US" sz="1600" dirty="0"/>
              <a:t> lived with their cats on the second floor, rented out the first, and produced the </a:t>
            </a:r>
            <a:r>
              <a:rPr lang="en-US" sz="1600" i="1" dirty="0"/>
              <a:t>MMYs</a:t>
            </a:r>
            <a:r>
              <a:rPr lang="en-US" sz="1600" dirty="0"/>
              <a:t> in the basement.</a:t>
            </a:r>
          </a:p>
        </p:txBody>
      </p:sp>
      <p:sp>
        <p:nvSpPr>
          <p:cNvPr id="4" name="TextBox 3"/>
          <p:cNvSpPr txBox="1"/>
          <p:nvPr/>
        </p:nvSpPr>
        <p:spPr>
          <a:xfrm>
            <a:off x="392912" y="2209800"/>
            <a:ext cx="364568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526752760"/>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6C20283-73E0-40EC-8AD8-057F581F64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288029" y="365125"/>
            <a:ext cx="5373370" cy="1325563"/>
          </a:xfrm>
        </p:spPr>
        <p:txBody>
          <a:bodyPr>
            <a:normAutofit/>
          </a:bodyPr>
          <a:lstStyle/>
          <a:p>
            <a:r>
              <a:rPr lang="en-US" i="1" dirty="0"/>
              <a:t>Tests in Print</a:t>
            </a:r>
          </a:p>
        </p:txBody>
      </p:sp>
      <p:pic>
        <p:nvPicPr>
          <p:cNvPr id="7" name="Picture 6">
            <a:extLst>
              <a:ext uri="{FF2B5EF4-FFF2-40B4-BE49-F238E27FC236}">
                <a16:creationId xmlns:a16="http://schemas.microsoft.com/office/drawing/2014/main" id="{3DEB6791-9F6A-DD40-BABB-06528575F2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45" y="1560058"/>
            <a:ext cx="2569467" cy="3737403"/>
          </a:xfrm>
          <a:prstGeom prst="rect">
            <a:avLst/>
          </a:prstGeom>
          <a:ln w="3175">
            <a:solidFill>
              <a:schemeClr val="accent5">
                <a:lumMod val="75000"/>
              </a:schemeClr>
            </a:solidFill>
          </a:ln>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3274608" y="1560058"/>
            <a:ext cx="5370763" cy="4154361"/>
          </a:xfrm>
        </p:spPr>
        <p:txBody>
          <a:bodyPr>
            <a:normAutofit/>
          </a:bodyPr>
          <a:lstStyle/>
          <a:p>
            <a:r>
              <a:rPr lang="en-US" sz="2400" dirty="0"/>
              <a:t>Oscar </a:t>
            </a:r>
            <a:r>
              <a:rPr lang="en-US" sz="2400" dirty="0" err="1"/>
              <a:t>Buros</a:t>
            </a:r>
            <a:r>
              <a:rPr lang="en-US" sz="2400" dirty="0"/>
              <a:t> recognized the need for a second reference series that lists and provides vital information about all tests currently on the market.</a:t>
            </a:r>
          </a:p>
          <a:p>
            <a:r>
              <a:rPr lang="en-US" sz="2400" dirty="0"/>
              <a:t>In 1961, he published the first volume of </a:t>
            </a:r>
            <a:r>
              <a:rPr lang="en-US" sz="2400" i="1" dirty="0"/>
              <a:t>Tests in Print (TIP), </a:t>
            </a:r>
            <a:r>
              <a:rPr lang="en-US" sz="2400" dirty="0"/>
              <a:t>which also served as an index to </a:t>
            </a:r>
            <a:r>
              <a:rPr lang="en-US" sz="2400" i="1" dirty="0"/>
              <a:t>MMY</a:t>
            </a:r>
            <a:r>
              <a:rPr lang="en-US" sz="2400" dirty="0"/>
              <a:t> reviews.</a:t>
            </a:r>
          </a:p>
          <a:p>
            <a:r>
              <a:rPr lang="en-US" sz="2400" i="1" dirty="0"/>
              <a:t>TIP IX</a:t>
            </a:r>
            <a:r>
              <a:rPr lang="en-US" sz="2400" dirty="0"/>
              <a:t> was published in 2016 and </a:t>
            </a:r>
            <a:r>
              <a:rPr lang="en-US" sz="2400" i="1" dirty="0"/>
              <a:t>TIP X</a:t>
            </a:r>
            <a:r>
              <a:rPr lang="en-US" sz="2400" dirty="0"/>
              <a:t> is in development.</a:t>
            </a:r>
          </a:p>
        </p:txBody>
      </p:sp>
    </p:spTree>
    <p:extLst>
      <p:ext uri="{BB962C8B-B14F-4D97-AF65-F5344CB8AC3E}">
        <p14:creationId xmlns:p14="http://schemas.microsoft.com/office/powerpoint/2010/main" val="3306431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0478"/>
          <a:stretch/>
        </p:blipFill>
        <p:spPr>
          <a:xfrm>
            <a:off x="20" y="10"/>
            <a:ext cx="3476673" cy="6857990"/>
          </a:xfrm>
          <a:prstGeom prst="rect">
            <a:avLst/>
          </a:prstGeom>
          <a:effectLst/>
        </p:spPr>
      </p:pic>
      <p:sp>
        <p:nvSpPr>
          <p:cNvPr id="3" name="Rectangle 2"/>
          <p:cNvSpPr/>
          <p:nvPr/>
        </p:nvSpPr>
        <p:spPr>
          <a:xfrm>
            <a:off x="3886200" y="914400"/>
            <a:ext cx="4495800" cy="4001095"/>
          </a:xfrm>
          <a:prstGeom prst="rect">
            <a:avLst/>
          </a:prstGeom>
        </p:spPr>
        <p:txBody>
          <a:bodyPr wrap="square">
            <a:spAutoFit/>
          </a:bodyPr>
          <a:lstStyle/>
          <a:p>
            <a:r>
              <a:rPr lang="en-US" sz="2400" dirty="0">
                <a:ea typeface="Calibri" panose="020F0502020204030204" pitchFamily="34" charset="0"/>
              </a:rPr>
              <a:t>“Oscar </a:t>
            </a:r>
            <a:r>
              <a:rPr lang="en-US" sz="2400" dirty="0" err="1">
                <a:ea typeface="Calibri" panose="020F0502020204030204" pitchFamily="34" charset="0"/>
              </a:rPr>
              <a:t>Buros</a:t>
            </a:r>
            <a:r>
              <a:rPr lang="en-US" sz="2400" dirty="0">
                <a:ea typeface="Calibri" panose="020F0502020204030204" pitchFamily="34" charset="0"/>
              </a:rPr>
              <a:t> has not only created, single-handed, an important institution in the field of educational and psychological measurement; he </a:t>
            </a:r>
            <a:r>
              <a:rPr lang="en-US" sz="2400" i="1" dirty="0">
                <a:ea typeface="Calibri" panose="020F0502020204030204" pitchFamily="34" charset="0"/>
              </a:rPr>
              <a:t>is </a:t>
            </a:r>
            <a:r>
              <a:rPr lang="en-US" sz="2400" dirty="0">
                <a:ea typeface="Calibri" panose="020F0502020204030204" pitchFamily="34" charset="0"/>
              </a:rPr>
              <a:t>the institution. . . . The weakness of the one-man show is bound up in the simple and uncomfortable question: What happens to the institution when </a:t>
            </a:r>
            <a:r>
              <a:rPr lang="en-US" sz="2400" dirty="0" err="1">
                <a:ea typeface="Calibri" panose="020F0502020204030204" pitchFamily="34" charset="0"/>
              </a:rPr>
              <a:t>Buros</a:t>
            </a:r>
            <a:r>
              <a:rPr lang="en-US" sz="2400" dirty="0">
                <a:ea typeface="Calibri" panose="020F0502020204030204" pitchFamily="34" charset="0"/>
              </a:rPr>
              <a:t> retires?”</a:t>
            </a:r>
            <a:endParaRPr lang="en-US" sz="2400" dirty="0">
              <a:ea typeface="Calibri" panose="020F0502020204030204" pitchFamily="34" charset="0"/>
              <a:cs typeface="Times New Roman" panose="02020603050405020304" pitchFamily="18" charset="0"/>
            </a:endParaRPr>
          </a:p>
          <a:p>
            <a:endParaRPr lang="en-US" sz="1400" dirty="0"/>
          </a:p>
        </p:txBody>
      </p:sp>
      <p:sp>
        <p:nvSpPr>
          <p:cNvPr id="4" name="Rectangle 3"/>
          <p:cNvSpPr/>
          <p:nvPr/>
        </p:nvSpPr>
        <p:spPr>
          <a:xfrm>
            <a:off x="3886200" y="5486400"/>
            <a:ext cx="4876800" cy="1154162"/>
          </a:xfrm>
          <a:prstGeom prst="rect">
            <a:avLst/>
          </a:prstGeom>
        </p:spPr>
        <p:txBody>
          <a:bodyPr wrap="square">
            <a:spAutoFit/>
          </a:bodyPr>
          <a:lstStyle/>
          <a:p>
            <a:r>
              <a:rPr lang="en-US" dirty="0">
                <a:solidFill>
                  <a:schemeClr val="accent1">
                    <a:lumMod val="50000"/>
                  </a:schemeClr>
                </a:solidFill>
              </a:rPr>
              <a:t>________________________________</a:t>
            </a:r>
          </a:p>
          <a:p>
            <a:endParaRPr lang="en-US" sz="300" dirty="0">
              <a:solidFill>
                <a:schemeClr val="accent1">
                  <a:lumMod val="50000"/>
                </a:schemeClr>
              </a:solidFill>
            </a:endParaRPr>
          </a:p>
          <a:p>
            <a:r>
              <a:rPr lang="en-US" sz="1600" dirty="0">
                <a:solidFill>
                  <a:schemeClr val="accent1">
                    <a:lumMod val="50000"/>
                  </a:schemeClr>
                </a:solidFill>
              </a:rPr>
              <a:t>Dyer, H. S. (1968). [Review of the book </a:t>
            </a:r>
            <a:r>
              <a:rPr lang="en-US" sz="1600" i="1" dirty="0">
                <a:solidFill>
                  <a:schemeClr val="accent1">
                    <a:lumMod val="50000"/>
                  </a:schemeClr>
                </a:solidFill>
              </a:rPr>
              <a:t>The Sixth Mental Measurements Yearbook</a:t>
            </a:r>
            <a:r>
              <a:rPr lang="en-US" sz="1600" dirty="0">
                <a:solidFill>
                  <a:schemeClr val="accent1">
                    <a:lumMod val="50000"/>
                  </a:schemeClr>
                </a:solidFill>
              </a:rPr>
              <a:t>, edited by Oscar K. </a:t>
            </a:r>
            <a:r>
              <a:rPr lang="en-US" sz="1600" dirty="0" err="1">
                <a:solidFill>
                  <a:schemeClr val="accent1">
                    <a:lumMod val="50000"/>
                  </a:schemeClr>
                </a:solidFill>
              </a:rPr>
              <a:t>Buros</a:t>
            </a:r>
            <a:r>
              <a:rPr lang="en-US" sz="1600" dirty="0">
                <a:solidFill>
                  <a:schemeClr val="accent1">
                    <a:lumMod val="50000"/>
                  </a:schemeClr>
                </a:solidFill>
              </a:rPr>
              <a:t>]. </a:t>
            </a:r>
            <a:r>
              <a:rPr lang="en-US" sz="1600" i="1" dirty="0">
                <a:solidFill>
                  <a:schemeClr val="accent1">
                    <a:lumMod val="50000"/>
                  </a:schemeClr>
                </a:solidFill>
              </a:rPr>
              <a:t>American Educational Research Journal, 5,</a:t>
            </a:r>
            <a:r>
              <a:rPr lang="en-US" sz="1600" dirty="0">
                <a:solidFill>
                  <a:schemeClr val="accent1">
                    <a:lumMod val="50000"/>
                  </a:schemeClr>
                </a:solidFill>
              </a:rPr>
              <a:t> 109-113.</a:t>
            </a:r>
            <a:endParaRPr lang="en-US" sz="1600" dirty="0"/>
          </a:p>
        </p:txBody>
      </p:sp>
    </p:spTree>
    <p:extLst>
      <p:ext uri="{BB962C8B-B14F-4D97-AF65-F5344CB8AC3E}">
        <p14:creationId xmlns:p14="http://schemas.microsoft.com/office/powerpoint/2010/main" val="2369884026"/>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37">
            <a:extLst>
              <a:ext uri="{FF2B5EF4-FFF2-40B4-BE49-F238E27FC236}">
                <a16:creationId xmlns:a16="http://schemas.microsoft.com/office/drawing/2014/main" id="{7E6CA27E-BEE7-49F6-9FBE-99A7492AE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5678446"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 b="15878"/>
          <a:stretch/>
        </p:blipFill>
        <p:spPr>
          <a:xfrm>
            <a:off x="4940497" y="1690689"/>
            <a:ext cx="4203503"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sp>
        <p:nvSpPr>
          <p:cNvPr id="3" name="Content Placeholder 2"/>
          <p:cNvSpPr>
            <a:spLocks noGrp="1"/>
          </p:cNvSpPr>
          <p:nvPr>
            <p:ph idx="1"/>
          </p:nvPr>
        </p:nvSpPr>
        <p:spPr>
          <a:xfrm>
            <a:off x="228600" y="1828800"/>
            <a:ext cx="4953000" cy="4754562"/>
          </a:xfrm>
        </p:spPr>
        <p:txBody>
          <a:bodyPr anchor="t">
            <a:noAutofit/>
          </a:bodyPr>
          <a:lstStyle/>
          <a:p>
            <a:r>
              <a:rPr lang="en-US" sz="2400" dirty="0">
                <a:solidFill>
                  <a:srgbClr val="FFFFFF"/>
                </a:solidFill>
              </a:rPr>
              <a:t>Luella ensured Oscar’s work would continue. </a:t>
            </a:r>
          </a:p>
          <a:p>
            <a:r>
              <a:rPr lang="en-US" sz="2400" dirty="0">
                <a:solidFill>
                  <a:srgbClr val="FFFFFF"/>
                </a:solidFill>
              </a:rPr>
              <a:t>First, she completed the 8</a:t>
            </a:r>
            <a:r>
              <a:rPr lang="en-US" sz="2400" baseline="30000" dirty="0">
                <a:solidFill>
                  <a:srgbClr val="FFFFFF"/>
                </a:solidFill>
              </a:rPr>
              <a:t>th</a:t>
            </a:r>
            <a:r>
              <a:rPr lang="en-US" sz="2400" dirty="0">
                <a:solidFill>
                  <a:srgbClr val="FFFFFF"/>
                </a:solidFill>
              </a:rPr>
              <a:t> </a:t>
            </a:r>
            <a:r>
              <a:rPr lang="en-US" sz="2400" i="1" dirty="0">
                <a:solidFill>
                  <a:srgbClr val="FFFFFF"/>
                </a:solidFill>
              </a:rPr>
              <a:t>MMY</a:t>
            </a:r>
            <a:r>
              <a:rPr lang="en-US" sz="2400" dirty="0">
                <a:solidFill>
                  <a:srgbClr val="FFFFFF"/>
                </a:solidFill>
              </a:rPr>
              <a:t>. Then, she sought a new home       for the Institute of Mental Measurements.</a:t>
            </a:r>
          </a:p>
          <a:p>
            <a:r>
              <a:rPr lang="en-US" sz="2400" dirty="0">
                <a:solidFill>
                  <a:srgbClr val="FFFFFF"/>
                </a:solidFill>
              </a:rPr>
              <a:t>Ultimately, she transferred the Institute’s considerable        holdings to UNL; it was the university’s first major          research center.</a:t>
            </a:r>
          </a:p>
        </p:txBody>
      </p:sp>
      <p:sp>
        <p:nvSpPr>
          <p:cNvPr id="7" name="TextBox 6"/>
          <p:cNvSpPr txBox="1"/>
          <p:nvPr/>
        </p:nvSpPr>
        <p:spPr>
          <a:xfrm>
            <a:off x="4940497" y="4236949"/>
            <a:ext cx="4202653" cy="923330"/>
          </a:xfrm>
          <a:prstGeom prst="rect">
            <a:avLst/>
          </a:prstGeom>
          <a:solidFill>
            <a:schemeClr val="tx2">
              <a:lumMod val="20000"/>
              <a:lumOff val="80000"/>
            </a:schemeClr>
          </a:solidFill>
        </p:spPr>
        <p:txBody>
          <a:bodyPr wrap="square" rtlCol="0">
            <a:spAutoFit/>
          </a:bodyPr>
          <a:lstStyle/>
          <a:p>
            <a:pPr algn="r">
              <a:spcAft>
                <a:spcPts val="600"/>
              </a:spcAft>
            </a:pPr>
            <a:r>
              <a:rPr lang="en-US" dirty="0"/>
              <a:t>Bancroft Hall at the University of Nebraska – Lincoln was the second home of the </a:t>
            </a:r>
            <a:r>
              <a:rPr lang="en-US" dirty="0" err="1"/>
              <a:t>Buros</a:t>
            </a:r>
            <a:r>
              <a:rPr lang="en-US" dirty="0"/>
              <a:t> Institute of Mental Measurements.</a:t>
            </a:r>
          </a:p>
        </p:txBody>
      </p:sp>
      <p:sp>
        <p:nvSpPr>
          <p:cNvPr id="12" name="Title 1">
            <a:extLst>
              <a:ext uri="{FF2B5EF4-FFF2-40B4-BE49-F238E27FC236}">
                <a16:creationId xmlns:a16="http://schemas.microsoft.com/office/drawing/2014/main" id="{B6E144A1-43B8-A54F-AE6D-E13385FB208E}"/>
              </a:ext>
            </a:extLst>
          </p:cNvPr>
          <p:cNvSpPr>
            <a:spLocks noGrp="1"/>
          </p:cNvSpPr>
          <p:nvPr>
            <p:ph type="title"/>
          </p:nvPr>
        </p:nvSpPr>
        <p:spPr>
          <a:xfrm>
            <a:off x="457200" y="274638"/>
            <a:ext cx="8229600" cy="1143000"/>
          </a:xfrm>
        </p:spPr>
        <p:txBody>
          <a:bodyPr/>
          <a:lstStyle/>
          <a:p>
            <a:r>
              <a:rPr lang="en-US" dirty="0"/>
              <a:t>Ensuring Oscar’s Legacy</a:t>
            </a:r>
          </a:p>
        </p:txBody>
      </p:sp>
    </p:spTree>
    <p:extLst>
      <p:ext uri="{BB962C8B-B14F-4D97-AF65-F5344CB8AC3E}">
        <p14:creationId xmlns:p14="http://schemas.microsoft.com/office/powerpoint/2010/main" val="3936767613"/>
      </p:ext>
    </p:extLst>
  </p:cSld>
  <p:clrMapOvr>
    <a:masterClrMapping/>
  </p:clrMapOvr>
  <mc:AlternateContent xmlns:mc="http://schemas.openxmlformats.org/markup-compatibility/2006" xmlns:p14="http://schemas.microsoft.com/office/powerpoint/2010/main">
    <mc:Choice Requires="p14">
      <p:transition spd="slow" p14:dur="1250" advTm="9000">
        <p:zoom/>
      </p:transition>
    </mc:Choice>
    <mc:Fallback xmlns="">
      <p:transition spd="slow" advTm="9000">
        <p:zo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A_CE_BUROS_PPT_Template_JF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UROS Whit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0070C0"/>
      </a:accent2>
      <a:accent3>
        <a:srgbClr val="9BBB59"/>
      </a:accent3>
      <a:accent4>
        <a:srgbClr val="FFFFFF"/>
      </a:accent4>
      <a:accent5>
        <a:srgbClr val="4BACC6"/>
      </a:accent5>
      <a:accent6>
        <a:srgbClr val="F79646"/>
      </a:accent6>
      <a:hlink>
        <a:srgbClr val="0000FF"/>
      </a:hlink>
      <a:folHlink>
        <a:srgbClr val="0C0C0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TotalTime>
  <Words>1377</Words>
  <Application>Microsoft Office PowerPoint</Application>
  <PresentationFormat>On-screen Show (4:3)</PresentationFormat>
  <Paragraphs>207</Paragraphs>
  <Slides>25</Slides>
  <Notes>18</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25</vt:i4>
      </vt:variant>
    </vt:vector>
  </HeadingPairs>
  <TitlesOfParts>
    <vt:vector size="33" baseType="lpstr">
      <vt:lpstr>Arial</vt:lpstr>
      <vt:lpstr>Calibri</vt:lpstr>
      <vt:lpstr>Helvetica</vt:lpstr>
      <vt:lpstr>Times New Roman</vt:lpstr>
      <vt:lpstr>Office Theme</vt:lpstr>
      <vt:lpstr>APA_CE_BUROS_PPT_Template_JFC</vt:lpstr>
      <vt:lpstr>BUROS White Master</vt:lpstr>
      <vt:lpstr>Office Theme</vt:lpstr>
      <vt:lpstr>Improving the Science and Practice of  Testing and Assessment</vt:lpstr>
      <vt:lpstr>PowerPoint Presentation</vt:lpstr>
      <vt:lpstr>PowerPoint Presentation</vt:lpstr>
      <vt:lpstr>Oscar Buros (1905-1978)</vt:lpstr>
      <vt:lpstr>Luella Buros (1901-1995)</vt:lpstr>
      <vt:lpstr>PowerPoint Presentation</vt:lpstr>
      <vt:lpstr>Tests in Print</vt:lpstr>
      <vt:lpstr>PowerPoint Presentation</vt:lpstr>
      <vt:lpstr>Ensuring Oscar’s Legacy</vt:lpstr>
      <vt:lpstr>The Mental Measurements Yearbook</vt:lpstr>
      <vt:lpstr>Mental Measurements Categoriesa</vt:lpstr>
      <vt:lpstr>Reference Book Series</vt:lpstr>
      <vt:lpstr>Pruebas Publicadas en Español: An Index of Spanish Tests in Print (PPE)</vt:lpstr>
      <vt:lpstr>Electronic Access</vt:lpstr>
      <vt:lpstr>Psychometric Consulting</vt:lpstr>
      <vt:lpstr>Psychometric Consulting</vt:lpstr>
      <vt:lpstr>Psychometric Consulting State Departments of Education</vt:lpstr>
      <vt:lpstr>Psychometric Consulting Other Clients</vt:lpstr>
      <vt:lpstr>Assessment Literacy</vt:lpstr>
      <vt:lpstr>Assessment Literacy Primary Audiences</vt:lpstr>
      <vt:lpstr> Assessment Literacy Products and Services</vt:lpstr>
      <vt:lpstr>PowerPoint Presentation</vt:lpstr>
      <vt:lpstr>Buros Library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Buros Center Overview Improving the Science and Practice  of Testing and Assessment</dc:title>
  <dc:creator>Heather Snodgrass</dc:creator>
  <cp:lastModifiedBy>Janet Carlson</cp:lastModifiedBy>
  <cp:revision>126</cp:revision>
  <cp:lastPrinted>2019-12-10T19:33:28Z</cp:lastPrinted>
  <dcterms:created xsi:type="dcterms:W3CDTF">2019-12-09T14:33:16Z</dcterms:created>
  <dcterms:modified xsi:type="dcterms:W3CDTF">2021-02-22T16:50:36Z</dcterms:modified>
</cp:coreProperties>
</file>